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6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</p:sldIdLst>
  <p:sldSz cy="5143500" cx="9144000"/>
  <p:notesSz cx="6858000" cy="9144000"/>
  <p:embeddedFontLst>
    <p:embeddedFont>
      <p:font typeface="Roboto"/>
      <p:regular r:id="rId46"/>
      <p:bold r:id="rId47"/>
      <p:italic r:id="rId48"/>
      <p:boldItalic r:id="rId49"/>
    </p:embeddedFont>
    <p:embeddedFont>
      <p:font typeface="Quattrocento Sans"/>
      <p:regular r:id="rId50"/>
      <p:bold r:id="rId51"/>
      <p:italic r:id="rId52"/>
      <p:boldItalic r:id="rId5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font" Target="fonts/Roboto-regular.fntdata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Roboto-italic.fntdata"/><Relationship Id="rId47" Type="http://schemas.openxmlformats.org/officeDocument/2006/relationships/font" Target="fonts/Roboto-bold.fntdata"/><Relationship Id="rId49" Type="http://schemas.openxmlformats.org/officeDocument/2006/relationships/font" Target="fonts/Robo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QuattrocentoSans-bold.fntdata"/><Relationship Id="rId50" Type="http://schemas.openxmlformats.org/officeDocument/2006/relationships/font" Target="fonts/QuattrocentoSans-regular.fntdata"/><Relationship Id="rId53" Type="http://schemas.openxmlformats.org/officeDocument/2006/relationships/font" Target="fonts/QuattrocentoSans-boldItalic.fntdata"/><Relationship Id="rId52" Type="http://schemas.openxmlformats.org/officeDocument/2006/relationships/font" Target="fonts/QuattrocentoSans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science.org/doi/10.1126/science.abe5650" TargetMode="Externa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g2650f3f72f8_1_3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" name="Google Shape;35;g2650f3f72f8_1_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SLIDES_API112715024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SLIDES_API112715024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📣 This is Slido interaction slide, please don't delete it.</a:t>
            </a:r>
            <a:br>
              <a:rPr lang="en"/>
            </a:br>
            <a:r>
              <a:rPr lang="en"/>
              <a:t>✅ Click on 'Present with Slido' and the poll will launch automatically when you get to this slide.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650f3f72f8_1_10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g2650f3f72f8_1_10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SLIDES_API100486094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SLIDES_API100486094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📣 This is Slido interaction slide, please don't delete it.</a:t>
            </a:r>
            <a:br>
              <a:rPr lang="en"/>
            </a:br>
            <a:r>
              <a:rPr lang="en"/>
              <a:t>✅ Click on 'Present with Slido' and the poll will launch automatically when you get to this slide.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650f3f72f8_1_1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g2650f3f72f8_1_1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650f3f72f8_1_12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g2650f3f72f8_1_1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2278f51143_0_4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g32278f51143_0_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32278f51143_0_5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g32278f51143_0_5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323c6047f77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g323c6047f77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23c6047f77_0_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g323c6047f77_0_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323c6047f77_0_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g323c6047f77_0_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g2650f3f72f8_1_3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g2650f3f72f8_1_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323c6047f77_0_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g323c6047f77_0_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32278f51143_0_6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g32278f51143_0_6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32278f51143_0_22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g32278f51143_0_2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32278f51143_0_22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g32278f51143_0_2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2278f51143_0_24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g32278f51143_0_2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650f3f72f8_1_16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g2650f3f72f8_1_16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32278f51143_0_8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g32278f51143_0_8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328a3906ad2_0_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g328a3906ad2_0_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328a3906ad2_0_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g328a3906ad2_0_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28a3906ad2_0_2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g328a3906ad2_0_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g2650f3f72f8_1_4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g2650f3f72f8_1_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32278f51143_0_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g32278f51143_0_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32278f51143_0_1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g32278f51143_0_1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32278f51143_0_8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g32278f51143_0_8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32278f51143_0_13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g32278f51143_0_1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2278f51143_0_25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g32278f51143_0_25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32278f51143_0_15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g32278f51143_0_15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32278f51143_0_2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32278f51143_0_2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32278f51143_0_14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g32278f51143_0_14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32278f51143_0_18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g32278f51143_0_18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32278f51143_0_19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UofT JupyterHub is a cloud-based Jupyter Notebook service provided by the University of Toronto. It allows students, faculty, and researchers to run Python and other programming environments directly from a web browser without needing to install anything on their local machines.</a:t>
            </a:r>
            <a:endParaRPr/>
          </a:p>
        </p:txBody>
      </p:sp>
      <p:sp>
        <p:nvSpPr>
          <p:cNvPr id="365" name="Google Shape;365;g32278f51143_0_19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32331d10958_0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g32331d10958_0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32278f51143_0_20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g32278f51143_0_20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2650f3f72f8_1_4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g2650f3f72f8_1_4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28a3906ad2_0_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g328a3906ad2_0_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650f3f72f8_1_6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Chat GPT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AlphaGo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Boston Dynamics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Super Mario (video games/ 3D CG)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Autonomous driving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 Machina (movie about human-level conversational AI)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RNA structure prediction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https://www.science.org/doi/10.1126/science.abe5650</a:t>
            </a:r>
            <a:r>
              <a:rPr lang="en"/>
              <a:t> (application to molecular biology)</a:t>
            </a:r>
            <a:endParaRPr/>
          </a:p>
        </p:txBody>
      </p:sp>
      <p:sp>
        <p:nvSpPr>
          <p:cNvPr id="74" name="Google Shape;74;g2650f3f72f8_1_6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2278f51143_0_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g32278f51143_0_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650f3f72f8_1_9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g2650f3f72f8_1_9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5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0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8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6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7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9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251960" y="2464334"/>
            <a:ext cx="8543400" cy="67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Quattrocento Sans"/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251960" y="3415387"/>
            <a:ext cx="85434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2pPr>
            <a:lvl3pPr lvl="2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3pPr>
            <a:lvl4pPr lvl="3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lvl="4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5pPr>
            <a:lvl6pPr lvl="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Title and Conten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title"/>
          </p:nvPr>
        </p:nvSpPr>
        <p:spPr>
          <a:xfrm>
            <a:off x="628650" y="545636"/>
            <a:ext cx="7886700" cy="49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44445"/>
              </a:buClr>
              <a:buSzPts val="3300"/>
              <a:buFont typeface="Quattrocento Sans"/>
              <a:buNone/>
              <a:defRPr>
                <a:solidFill>
                  <a:srgbClr val="44444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" name="Google Shape;13;p3"/>
          <p:cNvSpPr txBox="1"/>
          <p:nvPr>
            <p:ph idx="1" type="body"/>
          </p:nvPr>
        </p:nvSpPr>
        <p:spPr>
          <a:xfrm>
            <a:off x="628650" y="1369218"/>
            <a:ext cx="7886700" cy="362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2100"/>
              <a:buChar char="▪"/>
              <a:defRPr>
                <a:solidFill>
                  <a:srgbClr val="444445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▪"/>
              <a:defRPr>
                <a:solidFill>
                  <a:srgbClr val="444445"/>
                </a:solidFill>
              </a:defRPr>
            </a:lvl2pPr>
            <a:lvl3pPr indent="-3238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500"/>
              <a:buChar char="▪"/>
              <a:defRPr>
                <a:solidFill>
                  <a:srgbClr val="444445"/>
                </a:solidFill>
              </a:defRPr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▪"/>
              <a:defRPr>
                <a:solidFill>
                  <a:srgbClr val="444445"/>
                </a:solidFill>
              </a:defRPr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▪"/>
              <a:defRPr>
                <a:solidFill>
                  <a:srgbClr val="444445"/>
                </a:solidFill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 txBox="1"/>
          <p:nvPr>
            <p:ph idx="10" type="dt"/>
          </p:nvPr>
        </p:nvSpPr>
        <p:spPr>
          <a:xfrm>
            <a:off x="0" y="0"/>
            <a:ext cx="225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16" name="Google Shape;16;p4"/>
          <p:cNvSpPr txBox="1"/>
          <p:nvPr>
            <p:ph idx="11" type="ftr"/>
          </p:nvPr>
        </p:nvSpPr>
        <p:spPr>
          <a:xfrm>
            <a:off x="0" y="0"/>
            <a:ext cx="225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17" name="Google Shape;17;p4"/>
          <p:cNvSpPr txBox="1"/>
          <p:nvPr>
            <p:ph idx="12" type="sldNum"/>
          </p:nvPr>
        </p:nvSpPr>
        <p:spPr>
          <a:xfrm>
            <a:off x="0" y="0"/>
            <a:ext cx="225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">
  <p:cSld name="1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/>
          <p:nvPr>
            <p:ph type="title"/>
          </p:nvPr>
        </p:nvSpPr>
        <p:spPr>
          <a:xfrm>
            <a:off x="628650" y="545636"/>
            <a:ext cx="7886700" cy="49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Quattrocento Sans"/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0" name="Google Shape;20;p5"/>
          <p:cNvSpPr txBox="1"/>
          <p:nvPr>
            <p:ph idx="1" type="body"/>
          </p:nvPr>
        </p:nvSpPr>
        <p:spPr>
          <a:xfrm>
            <a:off x="628650" y="1369218"/>
            <a:ext cx="7886700" cy="362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2100"/>
              <a:buChar char="▪"/>
              <a:defRPr>
                <a:solidFill>
                  <a:srgbClr val="FFFFFF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▪"/>
              <a:defRPr>
                <a:solidFill>
                  <a:srgbClr val="FFFFFF"/>
                </a:solidFill>
              </a:defRPr>
            </a:lvl2pPr>
            <a:lvl3pPr indent="-3238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500"/>
              <a:buChar char="▪"/>
              <a:defRPr>
                <a:solidFill>
                  <a:srgbClr val="FFFFFF"/>
                </a:solidFill>
              </a:defRPr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▪"/>
              <a:defRPr>
                <a:solidFill>
                  <a:srgbClr val="FFFFFF"/>
                </a:solidFill>
              </a:defRPr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▪"/>
              <a:defRPr>
                <a:solidFill>
                  <a:srgbClr val="FFFFFF"/>
                </a:solidFill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itle and Content">
  <p:cSld name="2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6"/>
          <p:cNvSpPr txBox="1"/>
          <p:nvPr>
            <p:ph type="title"/>
          </p:nvPr>
        </p:nvSpPr>
        <p:spPr>
          <a:xfrm>
            <a:off x="628650" y="545636"/>
            <a:ext cx="7886700" cy="49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Quattrocento Sans"/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3" name="Google Shape;23;p6"/>
          <p:cNvSpPr txBox="1"/>
          <p:nvPr>
            <p:ph idx="1" type="body"/>
          </p:nvPr>
        </p:nvSpPr>
        <p:spPr>
          <a:xfrm>
            <a:off x="628650" y="1369218"/>
            <a:ext cx="7886700" cy="362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2100"/>
              <a:buChar char="▪"/>
              <a:defRPr>
                <a:solidFill>
                  <a:srgbClr val="FFFFFF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▪"/>
              <a:defRPr>
                <a:solidFill>
                  <a:srgbClr val="FFFFFF"/>
                </a:solidFill>
              </a:defRPr>
            </a:lvl2pPr>
            <a:lvl3pPr indent="-3238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500"/>
              <a:buChar char="▪"/>
              <a:defRPr>
                <a:solidFill>
                  <a:srgbClr val="FFFFFF"/>
                </a:solidFill>
              </a:defRPr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▪"/>
              <a:defRPr>
                <a:solidFill>
                  <a:srgbClr val="FFFFFF"/>
                </a:solidFill>
              </a:defRPr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▪"/>
              <a:defRPr>
                <a:solidFill>
                  <a:srgbClr val="FFFFFF"/>
                </a:solidFill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Title and Content">
  <p:cSld name="4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/>
          <p:nvPr>
            <p:ph type="title"/>
          </p:nvPr>
        </p:nvSpPr>
        <p:spPr>
          <a:xfrm>
            <a:off x="628650" y="545636"/>
            <a:ext cx="7886700" cy="49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71717"/>
              </a:buClr>
              <a:buSzPts val="3300"/>
              <a:buFont typeface="Quattrocento Sans"/>
              <a:buNone/>
              <a:defRPr>
                <a:solidFill>
                  <a:srgbClr val="171717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" name="Google Shape;26;p7"/>
          <p:cNvSpPr txBox="1"/>
          <p:nvPr>
            <p:ph idx="1" type="body"/>
          </p:nvPr>
        </p:nvSpPr>
        <p:spPr>
          <a:xfrm>
            <a:off x="628650" y="1369218"/>
            <a:ext cx="7886700" cy="362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2100"/>
              <a:buChar char="▪"/>
              <a:defRPr>
                <a:solidFill>
                  <a:srgbClr val="171717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▪"/>
              <a:defRPr>
                <a:solidFill>
                  <a:srgbClr val="171717"/>
                </a:solidFill>
              </a:defRPr>
            </a:lvl2pPr>
            <a:lvl3pPr indent="-3238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500"/>
              <a:buChar char="▪"/>
              <a:defRPr>
                <a:solidFill>
                  <a:srgbClr val="171717"/>
                </a:solidFill>
              </a:defRPr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▪"/>
              <a:defRPr>
                <a:solidFill>
                  <a:srgbClr val="171717"/>
                </a:solidFill>
              </a:defRPr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▪"/>
              <a:defRPr>
                <a:solidFill>
                  <a:srgbClr val="171717"/>
                </a:solidFill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Title and Content">
  <p:cSld name="5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"/>
          <p:cNvSpPr txBox="1"/>
          <p:nvPr>
            <p:ph type="title"/>
          </p:nvPr>
        </p:nvSpPr>
        <p:spPr>
          <a:xfrm>
            <a:off x="628650" y="545636"/>
            <a:ext cx="7886700" cy="49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Quattrocento Sans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" name="Google Shape;29;p8"/>
          <p:cNvSpPr txBox="1"/>
          <p:nvPr>
            <p:ph idx="1" type="body"/>
          </p:nvPr>
        </p:nvSpPr>
        <p:spPr>
          <a:xfrm>
            <a:off x="628650" y="1369218"/>
            <a:ext cx="7886700" cy="362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2100"/>
              <a:buChar char="▪"/>
              <a:defRPr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▪"/>
              <a:defRPr>
                <a:solidFill>
                  <a:schemeClr val="dk1"/>
                </a:solidFill>
              </a:defRPr>
            </a:lvl2pPr>
            <a:lvl3pPr indent="-3238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500"/>
              <a:buChar char="▪"/>
              <a:defRPr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▪"/>
              <a:defRPr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▪"/>
              <a:defRPr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Title and Content">
  <p:cSld name="6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9"/>
          <p:cNvSpPr txBox="1"/>
          <p:nvPr>
            <p:ph type="title"/>
          </p:nvPr>
        </p:nvSpPr>
        <p:spPr>
          <a:xfrm>
            <a:off x="628650" y="545636"/>
            <a:ext cx="7886700" cy="49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Quattrocento Sans"/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" name="Google Shape;32;p9"/>
          <p:cNvSpPr txBox="1"/>
          <p:nvPr>
            <p:ph idx="1" type="body"/>
          </p:nvPr>
        </p:nvSpPr>
        <p:spPr>
          <a:xfrm>
            <a:off x="628650" y="1369218"/>
            <a:ext cx="7886700" cy="362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2100"/>
              <a:buChar char="▪"/>
              <a:defRPr>
                <a:solidFill>
                  <a:srgbClr val="FFFFFF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▪"/>
              <a:defRPr>
                <a:solidFill>
                  <a:srgbClr val="FFFFFF"/>
                </a:solidFill>
              </a:defRPr>
            </a:lvl2pPr>
            <a:lvl3pPr indent="-3238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500"/>
              <a:buChar char="▪"/>
              <a:defRPr>
                <a:solidFill>
                  <a:srgbClr val="FFFFFF"/>
                </a:solidFill>
              </a:defRPr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▪"/>
              <a:defRPr>
                <a:solidFill>
                  <a:srgbClr val="FFFFFF"/>
                </a:solidFill>
              </a:defRPr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▪"/>
              <a:defRPr>
                <a:solidFill>
                  <a:srgbClr val="FFFFFF"/>
                </a:solidFill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10" Type="http://schemas.openxmlformats.org/officeDocument/2006/relationships/theme" Target="../theme/theme2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628650" y="545636"/>
            <a:ext cx="7886700" cy="49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Quattrocento Sans"/>
              <a:buNone/>
              <a:defRPr b="0" i="0" sz="33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628650" y="1369218"/>
            <a:ext cx="7886700" cy="36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7EE5"/>
              </a:buClr>
              <a:buSzPts val="2100"/>
              <a:buFont typeface="Noto Sans Symbols"/>
              <a:buChar char="▪"/>
              <a:defRPr b="0" i="0" sz="21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7EE5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7EE5"/>
              </a:buClr>
              <a:buSzPts val="1500"/>
              <a:buFont typeface="Noto Sans Symbols"/>
              <a:buChar char="▪"/>
              <a:defRPr b="0" i="0" sz="15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7EE5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7EE5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www.sli.do/features-google-slides?payload=eyJwb2xsVXVpZCI6ImJmNGZhMDYzLTU4NTctNDVjNi04YjQ2LTI3NmM1NDliNWMwYSIsInByZXNlbnRhdGlvbklkIjoiMWotY0VXeHhRam1IdVYxNFZDaVZPMkNKMzVDRk02V29saXM2UkZPX21GbmsiLCJzbGlkZUlkIjoiU0xJREVTX0FQSTExMjcxNTAyNDBfMCIsInRpbWVsaW5lIjpbeyJzaG93UmVzdWx0cyI6dHJ1ZSwicG9sbFF1ZXN0aW9uVXVpZCI6Ijc4ZGMxMDJmLTg1MjQtNGU4My1hOTBiLTk0Njc3MDIyODFmYSJ9XSwidHlwZSI6IlNsaWRvUG9sbCJ9" TargetMode="External"/><Relationship Id="rId4" Type="http://schemas.openxmlformats.org/officeDocument/2006/relationships/image" Target="../media/image12.png"/><Relationship Id="rId5" Type="http://schemas.openxmlformats.org/officeDocument/2006/relationships/hyperlink" Target="https://chrome.google.com/webstore/detail/slido/dhhclfjehmpacimcdknijodpjpmppkii" TargetMode="External"/><Relationship Id="rId6" Type="http://schemas.openxmlformats.org/officeDocument/2006/relationships/hyperlink" Target="https://www.sli.do/features-google-slides?interaction-type=T3BlblRleHQ%3D" TargetMode="External"/><Relationship Id="rId7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www.sli.do/features-google-slides?payload=eyJwb2xsVXVpZCI6IjQ0M2ZmYTI3LTVhNWEtNGRkOC1hOTlhLWU5ZDZkOWYzOWY2MyIsInByZXNlbnRhdGlvbklkIjoiMWotY0VXeHhRam1IdVYxNFZDaVZPMkNKMzVDRk02V29saXM2UkZPX21GbmsiLCJzbGlkZUlkIjoiU0xJREVTX0FQSTEwMDQ4NjA5NDFfMCIsInRpbWVsaW5lIjpbeyJzaG93UmVzdWx0cyI6dHJ1ZSwicG9sbFF1ZXN0aW9uVXVpZCI6IjcxMDI5OWM2LTk5NWEtNGIzOS1iYmNiLTdlMjFlZTlhNmQ3ZSJ9XSwidHlwZSI6IlNsaWRvUG9sbCJ9" TargetMode="External"/><Relationship Id="rId4" Type="http://schemas.openxmlformats.org/officeDocument/2006/relationships/image" Target="../media/image12.png"/><Relationship Id="rId5" Type="http://schemas.openxmlformats.org/officeDocument/2006/relationships/hyperlink" Target="https://chrome.google.com/webstore/detail/slido/dhhclfjehmpacimcdknijodpjpmppkii" TargetMode="External"/><Relationship Id="rId6" Type="http://schemas.openxmlformats.org/officeDocument/2006/relationships/hyperlink" Target="https://www.sli.do/features-google-slides?interaction-type=TXVsdGlwbGVDaG9pY2U%3D" TargetMode="External"/><Relationship Id="rId7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www.anaconda.com/download" TargetMode="External"/><Relationship Id="rId4" Type="http://schemas.openxmlformats.org/officeDocument/2006/relationships/image" Target="../media/image2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www.anaconda.com/download" TargetMode="External"/><Relationship Id="rId4" Type="http://schemas.openxmlformats.org/officeDocument/2006/relationships/image" Target="../media/image1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code.visualstudio.com/download" TargetMode="External"/><Relationship Id="rId4" Type="http://schemas.openxmlformats.org/officeDocument/2006/relationships/image" Target="../media/image1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s://www.actiprosoftware.com/products/controls/universal/syntaxeditor" TargetMode="External"/><Relationship Id="rId4" Type="http://schemas.openxmlformats.org/officeDocument/2006/relationships/image" Target="../media/image2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3.jpg"/><Relationship Id="rId4" Type="http://schemas.openxmlformats.org/officeDocument/2006/relationships/hyperlink" Target="https://www.youtube.com/watch?v=zIjI8H945T8" TargetMode="Externa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s://naabus.weebly.com/blog/visual-studio-code-debugger-step-one" TargetMode="External"/><Relationship Id="rId4" Type="http://schemas.openxmlformats.org/officeDocument/2006/relationships/image" Target="../media/image2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0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8.png"/><Relationship Id="rId4" Type="http://schemas.openxmlformats.org/officeDocument/2006/relationships/image" Target="../media/image2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4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7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1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hyperlink" Target="https://jupyter.utoronto.ca/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jp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forms.office.com/r/SrPxYxARNu" TargetMode="External"/><Relationship Id="rId4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image" Target="../media/image2.jpg"/><Relationship Id="rId9" Type="http://schemas.openxmlformats.org/officeDocument/2006/relationships/image" Target="../media/image7.jpg"/><Relationship Id="rId5" Type="http://schemas.openxmlformats.org/officeDocument/2006/relationships/image" Target="../media/image13.jpg"/><Relationship Id="rId6" Type="http://schemas.openxmlformats.org/officeDocument/2006/relationships/image" Target="../media/image3.jpg"/><Relationship Id="rId7" Type="http://schemas.openxmlformats.org/officeDocument/2006/relationships/image" Target="../media/image4.jpg"/><Relationship Id="rId8" Type="http://schemas.openxmlformats.org/officeDocument/2006/relationships/image" Target="../media/image6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Relationship Id="rId4" Type="http://schemas.openxmlformats.org/officeDocument/2006/relationships/image" Target="../media/image2.jpg"/><Relationship Id="rId9" Type="http://schemas.openxmlformats.org/officeDocument/2006/relationships/image" Target="../media/image7.jpg"/><Relationship Id="rId5" Type="http://schemas.openxmlformats.org/officeDocument/2006/relationships/image" Target="../media/image13.jpg"/><Relationship Id="rId6" Type="http://schemas.openxmlformats.org/officeDocument/2006/relationships/image" Target="../media/image3.jpg"/><Relationship Id="rId7" Type="http://schemas.openxmlformats.org/officeDocument/2006/relationships/image" Target="../media/image4.jpg"/><Relationship Id="rId8" Type="http://schemas.openxmlformats.org/officeDocument/2006/relationships/image" Target="../media/image6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0"/>
          <p:cNvSpPr txBox="1"/>
          <p:nvPr>
            <p:ph type="ctrTitle"/>
          </p:nvPr>
        </p:nvSpPr>
        <p:spPr>
          <a:xfrm>
            <a:off x="188975" y="1848249"/>
            <a:ext cx="6407700" cy="9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Quattrocento Sans"/>
              <a:buNone/>
            </a:pPr>
            <a:r>
              <a:rPr b="0" lang="en" sz="3600"/>
              <a:t>Tutorial 1 - Week </a:t>
            </a:r>
            <a:r>
              <a:rPr lang="en" sz="3600"/>
              <a:t>1</a:t>
            </a:r>
            <a:endParaRPr/>
          </a:p>
        </p:txBody>
      </p:sp>
      <p:sp>
        <p:nvSpPr>
          <p:cNvPr id="38" name="Google Shape;38;p10"/>
          <p:cNvSpPr txBox="1"/>
          <p:nvPr>
            <p:ph idx="1" type="subTitle"/>
          </p:nvPr>
        </p:nvSpPr>
        <p:spPr>
          <a:xfrm>
            <a:off x="188970" y="2942540"/>
            <a:ext cx="6407700" cy="9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0" i="1" lang="en" sz="18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We’ll be starting at the 10 minute mark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ogo-id" id="110" name="Google Shape;110;p19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12020" y="508000"/>
            <a:ext cx="874500" cy="382594"/>
          </a:xfrm>
          <a:prstGeom prst="rect">
            <a:avLst/>
          </a:prstGeom>
          <a:noFill/>
          <a:ln>
            <a:noFill/>
          </a:ln>
        </p:spPr>
      </p:pic>
      <p:sp>
        <p:nvSpPr>
          <p:cNvPr descr="title-id" id="111" name="Google Shape;111;p19"/>
          <p:cNvSpPr txBox="1"/>
          <p:nvPr/>
        </p:nvSpPr>
        <p:spPr>
          <a:xfrm>
            <a:off x="2590800" y="1928813"/>
            <a:ext cx="60453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5B5B5B"/>
                </a:solidFill>
                <a:latin typeface="Roboto"/>
                <a:ea typeface="Roboto"/>
                <a:cs typeface="Roboto"/>
                <a:sym typeface="Roboto"/>
              </a:rPr>
              <a:t>What would you want to ideally learn how to do with computers?</a:t>
            </a:r>
            <a:endParaRPr b="1" sz="3600">
              <a:solidFill>
                <a:srgbClr val="5B5B5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descr="footer-id" id="112" name="Google Shape;112;p19"/>
          <p:cNvSpPr txBox="1"/>
          <p:nvPr/>
        </p:nvSpPr>
        <p:spPr>
          <a:xfrm>
            <a:off x="2286000" y="4381500"/>
            <a:ext cx="304800" cy="38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5B5B5B"/>
                </a:solidFill>
                <a:latin typeface="Roboto"/>
                <a:ea typeface="Roboto"/>
                <a:cs typeface="Roboto"/>
                <a:sym typeface="Roboto"/>
              </a:rPr>
              <a:t>ⓘ</a:t>
            </a:r>
            <a:endParaRPr b="1" sz="1300">
              <a:solidFill>
                <a:srgbClr val="5B5B5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descr="footer-id" id="113" name="Google Shape;113;p19"/>
          <p:cNvSpPr txBox="1"/>
          <p:nvPr/>
        </p:nvSpPr>
        <p:spPr>
          <a:xfrm>
            <a:off x="2590800" y="4381500"/>
            <a:ext cx="6045300" cy="38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B5B5B"/>
                </a:solidFill>
                <a:latin typeface="Roboto"/>
                <a:ea typeface="Roboto"/>
                <a:cs typeface="Roboto"/>
                <a:sym typeface="Roboto"/>
              </a:rPr>
              <a:t>Click </a:t>
            </a:r>
            <a:r>
              <a:rPr b="1" lang="en">
                <a:solidFill>
                  <a:srgbClr val="5B5B5B"/>
                </a:solidFill>
                <a:latin typeface="Roboto"/>
                <a:ea typeface="Roboto"/>
                <a:cs typeface="Roboto"/>
                <a:sym typeface="Roboto"/>
              </a:rPr>
              <a:t>Present with Slido</a:t>
            </a:r>
            <a:r>
              <a:rPr lang="en">
                <a:solidFill>
                  <a:srgbClr val="5B5B5B"/>
                </a:solidFill>
                <a:latin typeface="Roboto"/>
                <a:ea typeface="Roboto"/>
                <a:cs typeface="Roboto"/>
                <a:sym typeface="Roboto"/>
              </a:rPr>
              <a:t> or install our </a:t>
            </a:r>
            <a:r>
              <a:rPr lang="en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5"/>
              </a:rPr>
              <a:t>Chrome extension</a:t>
            </a:r>
            <a:r>
              <a:rPr lang="en">
                <a:solidFill>
                  <a:srgbClr val="5B5B5B"/>
                </a:solidFill>
                <a:latin typeface="Roboto"/>
                <a:ea typeface="Roboto"/>
                <a:cs typeface="Roboto"/>
                <a:sym typeface="Roboto"/>
              </a:rPr>
              <a:t> to activate this poll while presenting.</a:t>
            </a:r>
            <a:endParaRPr>
              <a:solidFill>
                <a:srgbClr val="5B5B5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poll-type-id" id="114" name="Google Shape;114;p19">
            <a:hlinkClick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08000" y="1657350"/>
            <a:ext cx="1828800" cy="182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0"/>
          <p:cNvSpPr txBox="1"/>
          <p:nvPr/>
        </p:nvSpPr>
        <p:spPr>
          <a:xfrm>
            <a:off x="1376775" y="2993738"/>
            <a:ext cx="6390600" cy="78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 lnSpcReduction="20000"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44445"/>
              </a:buClr>
              <a:buSzPts val="3300"/>
              <a:buFont typeface="Quattrocento Sans"/>
              <a:buNone/>
            </a:pPr>
            <a:r>
              <a:rPr lang="en" sz="3300">
                <a:solidFill>
                  <a:srgbClr val="444445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Coding experience? </a:t>
            </a:r>
            <a:br>
              <a:rPr lang="en" sz="3300">
                <a:solidFill>
                  <a:srgbClr val="444445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</a:br>
            <a:endParaRPr sz="3300">
              <a:solidFill>
                <a:srgbClr val="444445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descr="Icon&#10;&#10;Description automatically generated" id="120" name="Google Shape;120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14788" y="1706850"/>
            <a:ext cx="1114424" cy="1114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ogo-id" id="125" name="Google Shape;125;p21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12020" y="508000"/>
            <a:ext cx="874500" cy="382594"/>
          </a:xfrm>
          <a:prstGeom prst="rect">
            <a:avLst/>
          </a:prstGeom>
          <a:noFill/>
          <a:ln>
            <a:noFill/>
          </a:ln>
        </p:spPr>
      </p:pic>
      <p:sp>
        <p:nvSpPr>
          <p:cNvPr descr="title-id" id="126" name="Google Shape;126;p21"/>
          <p:cNvSpPr txBox="1"/>
          <p:nvPr/>
        </p:nvSpPr>
        <p:spPr>
          <a:xfrm>
            <a:off x="2590800" y="1928813"/>
            <a:ext cx="60453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5B5B5B"/>
                </a:solidFill>
                <a:latin typeface="Roboto"/>
                <a:ea typeface="Roboto"/>
                <a:cs typeface="Roboto"/>
                <a:sym typeface="Roboto"/>
              </a:rPr>
              <a:t>Coding experience?</a:t>
            </a:r>
            <a:endParaRPr b="1" sz="3600">
              <a:solidFill>
                <a:srgbClr val="5B5B5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descr="footer-id" id="127" name="Google Shape;127;p21"/>
          <p:cNvSpPr txBox="1"/>
          <p:nvPr/>
        </p:nvSpPr>
        <p:spPr>
          <a:xfrm>
            <a:off x="2286000" y="4381500"/>
            <a:ext cx="304800" cy="38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5B5B5B"/>
                </a:solidFill>
                <a:latin typeface="Roboto"/>
                <a:ea typeface="Roboto"/>
                <a:cs typeface="Roboto"/>
                <a:sym typeface="Roboto"/>
              </a:rPr>
              <a:t>ⓘ</a:t>
            </a:r>
            <a:endParaRPr b="1" sz="1300">
              <a:solidFill>
                <a:srgbClr val="5B5B5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descr="footer-id" id="128" name="Google Shape;128;p21"/>
          <p:cNvSpPr txBox="1"/>
          <p:nvPr/>
        </p:nvSpPr>
        <p:spPr>
          <a:xfrm>
            <a:off x="2590800" y="4381500"/>
            <a:ext cx="6045300" cy="38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B5B5B"/>
                </a:solidFill>
                <a:latin typeface="Roboto"/>
                <a:ea typeface="Roboto"/>
                <a:cs typeface="Roboto"/>
                <a:sym typeface="Roboto"/>
              </a:rPr>
              <a:t>Click </a:t>
            </a:r>
            <a:r>
              <a:rPr b="1" lang="en">
                <a:solidFill>
                  <a:srgbClr val="5B5B5B"/>
                </a:solidFill>
                <a:latin typeface="Roboto"/>
                <a:ea typeface="Roboto"/>
                <a:cs typeface="Roboto"/>
                <a:sym typeface="Roboto"/>
              </a:rPr>
              <a:t>Present with Slido</a:t>
            </a:r>
            <a:r>
              <a:rPr lang="en">
                <a:solidFill>
                  <a:srgbClr val="5B5B5B"/>
                </a:solidFill>
                <a:latin typeface="Roboto"/>
                <a:ea typeface="Roboto"/>
                <a:cs typeface="Roboto"/>
                <a:sym typeface="Roboto"/>
              </a:rPr>
              <a:t> or install our </a:t>
            </a:r>
            <a:r>
              <a:rPr lang="en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5"/>
              </a:rPr>
              <a:t>Chrome extension</a:t>
            </a:r>
            <a:r>
              <a:rPr lang="en">
                <a:solidFill>
                  <a:srgbClr val="5B5B5B"/>
                </a:solidFill>
                <a:latin typeface="Roboto"/>
                <a:ea typeface="Roboto"/>
                <a:cs typeface="Roboto"/>
                <a:sym typeface="Roboto"/>
              </a:rPr>
              <a:t> to activate this poll while presenting.</a:t>
            </a:r>
            <a:endParaRPr>
              <a:solidFill>
                <a:srgbClr val="5B5B5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poll-type-id" id="129" name="Google Shape;129;p21">
            <a:hlinkClick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08000" y="1657350"/>
            <a:ext cx="1828800" cy="182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2"/>
          <p:cNvSpPr txBox="1"/>
          <p:nvPr>
            <p:ph type="ctrTitle"/>
          </p:nvPr>
        </p:nvSpPr>
        <p:spPr>
          <a:xfrm>
            <a:off x="188970" y="1848251"/>
            <a:ext cx="64077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Quattrocento Sans"/>
              <a:buNone/>
            </a:pPr>
            <a:r>
              <a:rPr lang="en"/>
              <a:t>Install Anaconda Navigator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3"/>
          <p:cNvSpPr txBox="1"/>
          <p:nvPr/>
        </p:nvSpPr>
        <p:spPr>
          <a:xfrm>
            <a:off x="462375" y="563603"/>
            <a:ext cx="6390600" cy="5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Quattrocento Sans"/>
              <a:buNone/>
            </a:pPr>
            <a:r>
              <a:rPr lang="en" sz="33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Anaconda</a:t>
            </a:r>
            <a:endParaRPr sz="1100"/>
          </a:p>
        </p:txBody>
      </p:sp>
      <p:sp>
        <p:nvSpPr>
          <p:cNvPr id="140" name="Google Shape;140;p23"/>
          <p:cNvSpPr txBox="1"/>
          <p:nvPr/>
        </p:nvSpPr>
        <p:spPr>
          <a:xfrm>
            <a:off x="467250" y="1290300"/>
            <a:ext cx="8209500" cy="22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Quattrocento Sans"/>
              <a:buChar char="●"/>
            </a:pPr>
            <a:r>
              <a:rPr lang="en" sz="21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Anaconda is a distribution of </a:t>
            </a:r>
            <a:r>
              <a:rPr lang="en" sz="2100">
                <a:solidFill>
                  <a:srgbClr val="FF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Python</a:t>
            </a:r>
            <a:r>
              <a:rPr lang="en" sz="21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that includes tools and packages geared towards scientific computing (such as data science and machine learning)</a:t>
            </a:r>
            <a:endParaRPr sz="21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Quattrocento Sans"/>
              <a:buChar char="●"/>
            </a:pPr>
            <a:r>
              <a:rPr b="1" lang="en" sz="21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Anaconda Navigator</a:t>
            </a:r>
            <a:r>
              <a:rPr lang="en" sz="21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is the graphical user interface (GUI) allowing users to install and manage their programming environment without command line (terminal) prompts</a:t>
            </a:r>
            <a:endParaRPr sz="21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41" name="Google Shape;14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87625" y="3454325"/>
            <a:ext cx="2968758" cy="148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4"/>
          <p:cNvSpPr txBox="1"/>
          <p:nvPr/>
        </p:nvSpPr>
        <p:spPr>
          <a:xfrm>
            <a:off x="462375" y="563603"/>
            <a:ext cx="6390600" cy="5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Quattrocento Sans"/>
              <a:buNone/>
            </a:pPr>
            <a:r>
              <a:rPr lang="en" sz="33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Install </a:t>
            </a:r>
            <a:r>
              <a:rPr lang="en" sz="33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Anaconda</a:t>
            </a:r>
            <a:endParaRPr sz="1100"/>
          </a:p>
        </p:txBody>
      </p:sp>
      <p:sp>
        <p:nvSpPr>
          <p:cNvPr id="147" name="Google Shape;147;p24"/>
          <p:cNvSpPr txBox="1"/>
          <p:nvPr/>
        </p:nvSpPr>
        <p:spPr>
          <a:xfrm>
            <a:off x="467250" y="1137900"/>
            <a:ext cx="8209500" cy="22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Quattrocento Sans"/>
              <a:buChar char="●"/>
            </a:pPr>
            <a:r>
              <a:rPr lang="en" sz="21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You can install Anaconda from the following link:</a:t>
            </a:r>
            <a:endParaRPr sz="21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Quattrocento Sans"/>
              <a:buChar char="○"/>
            </a:pPr>
            <a:r>
              <a:rPr lang="en" sz="2100" u="sng">
                <a:solidFill>
                  <a:schemeClr val="hlink"/>
                </a:solidFill>
                <a:latin typeface="Quattrocento Sans"/>
                <a:ea typeface="Quattrocento Sans"/>
                <a:cs typeface="Quattrocento Sans"/>
                <a:sym typeface="Quattrocento Sans"/>
                <a:hlinkClick r:id="rId3"/>
              </a:rPr>
              <a:t>https://www.anaconda.com/download</a:t>
            </a:r>
            <a:endParaRPr sz="21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48" name="Google Shape;148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24013" y="2004225"/>
            <a:ext cx="6695977" cy="2968724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4"/>
          <p:cNvSpPr/>
          <p:nvPr/>
        </p:nvSpPr>
        <p:spPr>
          <a:xfrm>
            <a:off x="5817800" y="4626025"/>
            <a:ext cx="752700" cy="2508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50" name="Google Shape;150;p24"/>
          <p:cNvSpPr/>
          <p:nvPr/>
        </p:nvSpPr>
        <p:spPr>
          <a:xfrm flipH="1">
            <a:off x="6680300" y="4626025"/>
            <a:ext cx="580200" cy="250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5"/>
          <p:cNvSpPr txBox="1"/>
          <p:nvPr/>
        </p:nvSpPr>
        <p:spPr>
          <a:xfrm>
            <a:off x="462375" y="563603"/>
            <a:ext cx="6390600" cy="5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Quattrocento Sans"/>
              <a:buNone/>
            </a:pPr>
            <a:r>
              <a:rPr lang="en" sz="33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Install Anaconda</a:t>
            </a:r>
            <a:endParaRPr sz="1100"/>
          </a:p>
        </p:txBody>
      </p:sp>
      <p:sp>
        <p:nvSpPr>
          <p:cNvPr id="156" name="Google Shape;156;p25"/>
          <p:cNvSpPr txBox="1"/>
          <p:nvPr/>
        </p:nvSpPr>
        <p:spPr>
          <a:xfrm>
            <a:off x="467250" y="1137900"/>
            <a:ext cx="8209500" cy="22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Quattrocento Sans"/>
              <a:buChar char="●"/>
            </a:pPr>
            <a:r>
              <a:rPr lang="en" sz="21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You can install Anaconda from the following link:</a:t>
            </a:r>
            <a:endParaRPr sz="21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Quattrocento Sans"/>
              <a:buChar char="○"/>
            </a:pPr>
            <a:r>
              <a:rPr lang="en" sz="2100" u="sng">
                <a:solidFill>
                  <a:schemeClr val="hlink"/>
                </a:solidFill>
                <a:latin typeface="Quattrocento Sans"/>
                <a:ea typeface="Quattrocento Sans"/>
                <a:cs typeface="Quattrocento Sans"/>
                <a:sym typeface="Quattrocento Sans"/>
                <a:hlinkClick r:id="rId3"/>
              </a:rPr>
              <a:t>https://www.anaconda.com/download</a:t>
            </a:r>
            <a:endParaRPr sz="21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57" name="Google Shape;157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07463" y="1972873"/>
            <a:ext cx="6729073" cy="3029399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5"/>
          <p:cNvSpPr/>
          <p:nvPr/>
        </p:nvSpPr>
        <p:spPr>
          <a:xfrm>
            <a:off x="1301550" y="4594650"/>
            <a:ext cx="1035000" cy="4074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59" name="Google Shape;159;p25"/>
          <p:cNvSpPr/>
          <p:nvPr/>
        </p:nvSpPr>
        <p:spPr>
          <a:xfrm flipH="1">
            <a:off x="2430350" y="4672950"/>
            <a:ext cx="470700" cy="250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6"/>
          <p:cNvSpPr txBox="1"/>
          <p:nvPr/>
        </p:nvSpPr>
        <p:spPr>
          <a:xfrm>
            <a:off x="462375" y="563603"/>
            <a:ext cx="6390600" cy="5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Quattrocento Sans"/>
              <a:buNone/>
            </a:pPr>
            <a:r>
              <a:rPr lang="en" sz="33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Install VS Code</a:t>
            </a:r>
            <a:r>
              <a:rPr baseline="30000" lang="en" sz="33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1</a:t>
            </a:r>
            <a:endParaRPr sz="1100"/>
          </a:p>
        </p:txBody>
      </p:sp>
      <p:sp>
        <p:nvSpPr>
          <p:cNvPr id="165" name="Google Shape;165;p26"/>
          <p:cNvSpPr txBox="1"/>
          <p:nvPr/>
        </p:nvSpPr>
        <p:spPr>
          <a:xfrm>
            <a:off x="467250" y="1137900"/>
            <a:ext cx="8209500" cy="22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Quattrocento Sans"/>
              <a:buChar char="●"/>
            </a:pPr>
            <a:r>
              <a:rPr lang="en" sz="21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You can install VS Code from the following link:</a:t>
            </a:r>
            <a:endParaRPr sz="21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Quattrocento Sans"/>
              <a:buChar char="○"/>
            </a:pPr>
            <a:r>
              <a:rPr lang="en" sz="2100" u="sng">
                <a:solidFill>
                  <a:schemeClr val="hlink"/>
                </a:solidFill>
                <a:latin typeface="Quattrocento Sans"/>
                <a:ea typeface="Quattrocento Sans"/>
                <a:cs typeface="Quattrocento Sans"/>
                <a:sym typeface="Quattrocento Sans"/>
                <a:hlinkClick r:id="rId3"/>
              </a:rPr>
              <a:t>https://code.visualstudio.com/download</a:t>
            </a:r>
            <a:endParaRPr sz="21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66" name="Google Shape;166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17113" y="2019974"/>
            <a:ext cx="6231936" cy="2906024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6"/>
          <p:cNvSpPr/>
          <p:nvPr/>
        </p:nvSpPr>
        <p:spPr>
          <a:xfrm>
            <a:off x="2430350" y="3830775"/>
            <a:ext cx="847200" cy="4368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68" name="Google Shape;168;p26"/>
          <p:cNvSpPr/>
          <p:nvPr/>
        </p:nvSpPr>
        <p:spPr>
          <a:xfrm>
            <a:off x="5311325" y="3830775"/>
            <a:ext cx="847200" cy="4368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69" name="Google Shape;169;p26"/>
          <p:cNvSpPr/>
          <p:nvPr/>
        </p:nvSpPr>
        <p:spPr>
          <a:xfrm flipH="1">
            <a:off x="6241150" y="3923763"/>
            <a:ext cx="470700" cy="250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70" name="Google Shape;170;p26"/>
          <p:cNvSpPr/>
          <p:nvPr/>
        </p:nvSpPr>
        <p:spPr>
          <a:xfrm>
            <a:off x="1845950" y="3923763"/>
            <a:ext cx="470700" cy="250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7"/>
          <p:cNvSpPr txBox="1"/>
          <p:nvPr/>
        </p:nvSpPr>
        <p:spPr>
          <a:xfrm>
            <a:off x="462375" y="563603"/>
            <a:ext cx="6390600" cy="5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Quattrocento Sans"/>
              <a:buNone/>
            </a:pPr>
            <a:r>
              <a:rPr lang="en" sz="33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Install VS Code</a:t>
            </a:r>
            <a:r>
              <a:rPr baseline="30000" lang="en" sz="33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2</a:t>
            </a:r>
            <a:r>
              <a:rPr lang="en" sz="33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(Windows)</a:t>
            </a:r>
            <a:endParaRPr sz="1100"/>
          </a:p>
        </p:txBody>
      </p:sp>
      <p:sp>
        <p:nvSpPr>
          <p:cNvPr id="176" name="Google Shape;176;p27"/>
          <p:cNvSpPr txBox="1"/>
          <p:nvPr/>
        </p:nvSpPr>
        <p:spPr>
          <a:xfrm>
            <a:off x="0" y="1160300"/>
            <a:ext cx="9048300" cy="24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Quattrocento Sans"/>
              <a:buChar char="●"/>
            </a:pPr>
            <a:r>
              <a:rPr lang="en" sz="21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Open the .exe file </a:t>
            </a:r>
            <a:r>
              <a:rPr lang="en" sz="1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(e.g., VSCodeUserSetup-x64-1.96.2.exe)</a:t>
            </a:r>
            <a:r>
              <a:rPr lang="en" sz="21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and install VS Code</a:t>
            </a:r>
            <a:endParaRPr sz="21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Quattrocento Sans"/>
              <a:buChar char="●"/>
            </a:pPr>
            <a:r>
              <a:rPr lang="en" sz="21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Go to Anaconda-Navigator → File → Preferences → Configure Navigator → Change the following lines of code</a:t>
            </a:r>
            <a:endParaRPr sz="21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</a:rPr>
              <a:t>[home]</a:t>
            </a:r>
            <a:endParaRPr b="1" sz="1500">
              <a:solidFill>
                <a:schemeClr val="dk1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</a:rPr>
              <a:t>vscode_enable = True</a:t>
            </a:r>
            <a:endParaRPr b="1" sz="1500">
              <a:solidFill>
                <a:schemeClr val="dk1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</a:rPr>
              <a:t>[applications]</a:t>
            </a:r>
            <a:endParaRPr b="1" sz="1500">
              <a:solidFill>
                <a:schemeClr val="dk1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</a:rPr>
              <a:t>vscode_path = C:\Users\{USERNAME}\AppData\Local\Programs\Microsoft VS Code</a:t>
            </a:r>
            <a:endParaRPr b="1" sz="1500">
              <a:solidFill>
                <a:schemeClr val="dk1"/>
              </a:solidFill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Quattrocento Sans"/>
              <a:buChar char="●"/>
            </a:pPr>
            <a:r>
              <a:rPr lang="en" sz="21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Restart Anaconda Navigator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177" name="Google Shape;177;p27"/>
          <p:cNvSpPr txBox="1"/>
          <p:nvPr/>
        </p:nvSpPr>
        <p:spPr>
          <a:xfrm>
            <a:off x="188200" y="3738225"/>
            <a:ext cx="3575400" cy="7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(If you don’t see AppData, click on View -&gt; Show -&gt; Hidden items)</a:t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78" name="Google Shape;17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4625" y="3199025"/>
            <a:ext cx="4769823" cy="1784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8"/>
          <p:cNvSpPr txBox="1"/>
          <p:nvPr/>
        </p:nvSpPr>
        <p:spPr>
          <a:xfrm>
            <a:off x="462375" y="563603"/>
            <a:ext cx="6390600" cy="5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Quattrocento Sans"/>
              <a:buNone/>
            </a:pPr>
            <a:r>
              <a:rPr lang="en" sz="33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Install VS Code</a:t>
            </a:r>
            <a:r>
              <a:rPr baseline="30000" lang="en" sz="33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2</a:t>
            </a:r>
            <a:r>
              <a:rPr lang="en" sz="33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(Windows)</a:t>
            </a:r>
            <a:endParaRPr sz="1100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Quattrocento Sans"/>
              <a:buNone/>
            </a:pPr>
            <a:r>
              <a:t/>
            </a:r>
            <a:endParaRPr sz="33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84" name="Google Shape;184;p28"/>
          <p:cNvSpPr txBox="1"/>
          <p:nvPr/>
        </p:nvSpPr>
        <p:spPr>
          <a:xfrm>
            <a:off x="0" y="1160300"/>
            <a:ext cx="9048300" cy="24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Quattrocento Sans"/>
              <a:buChar char="●"/>
            </a:pPr>
            <a:r>
              <a:rPr lang="en" sz="21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Open the .exe file </a:t>
            </a:r>
            <a:r>
              <a:rPr lang="en" sz="1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(e.g., VSCodeUserSetup-x64-1.96.2.exe)</a:t>
            </a:r>
            <a:r>
              <a:rPr lang="en" sz="21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and install VS Code</a:t>
            </a:r>
            <a:endParaRPr sz="21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Quattrocento Sans"/>
              <a:buChar char="●"/>
            </a:pPr>
            <a:r>
              <a:rPr lang="en" sz="21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Go to Anaconda-Navigator → File → Preferences → Configure Navigator → Change the following lines of code</a:t>
            </a:r>
            <a:endParaRPr sz="21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</a:rPr>
              <a:t>[home]</a:t>
            </a:r>
            <a:endParaRPr b="1" sz="1500">
              <a:solidFill>
                <a:schemeClr val="dk1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</a:rPr>
              <a:t>vscode_enable = True</a:t>
            </a:r>
            <a:endParaRPr b="1" sz="1500">
              <a:solidFill>
                <a:schemeClr val="dk1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</a:rPr>
              <a:t>[applications]</a:t>
            </a:r>
            <a:endParaRPr b="1" sz="1500">
              <a:solidFill>
                <a:schemeClr val="dk1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</a:rPr>
              <a:t>vscode_path = C:\Users\{USERNAME}\AppData\Local\Programs\Microsoft VS Code</a:t>
            </a:r>
            <a:endParaRPr b="1" sz="1500">
              <a:solidFill>
                <a:schemeClr val="dk1"/>
              </a:solidFill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Quattrocento Sans"/>
              <a:buChar char="●"/>
            </a:pPr>
            <a:r>
              <a:rPr lang="en" sz="21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Restart Anaconda Navigator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185" name="Google Shape;185;p28"/>
          <p:cNvSpPr txBox="1"/>
          <p:nvPr/>
        </p:nvSpPr>
        <p:spPr>
          <a:xfrm>
            <a:off x="188200" y="3738225"/>
            <a:ext cx="3575400" cy="7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(If you don’t see AppData, click on View -&gt; Show -&gt; Hidden items)</a:t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86" name="Google Shape;186;p28"/>
          <p:cNvSpPr txBox="1"/>
          <p:nvPr/>
        </p:nvSpPr>
        <p:spPr>
          <a:xfrm>
            <a:off x="4308000" y="3575300"/>
            <a:ext cx="4614600" cy="12231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Microsoft VS Code might be under C:\Program Files (x86) - if so, vscode_path should be </a:t>
            </a:r>
            <a:endParaRPr sz="17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1"/>
                </a:solidFill>
              </a:rPr>
              <a:t>C:\Program Files (x86)\Microsoft VS Code</a:t>
            </a:r>
            <a:endParaRPr b="1" sz="1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instead</a:t>
            </a:r>
            <a:endParaRPr sz="17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1"/>
          <p:cNvSpPr txBox="1"/>
          <p:nvPr>
            <p:ph idx="1" type="body"/>
          </p:nvPr>
        </p:nvSpPr>
        <p:spPr>
          <a:xfrm>
            <a:off x="777604" y="1461925"/>
            <a:ext cx="7588800" cy="27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6195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AutoNum type="arabicPeriod"/>
            </a:pPr>
            <a:r>
              <a:rPr lang="en"/>
              <a:t>TA Introductions </a:t>
            </a:r>
            <a:endParaRPr/>
          </a:p>
          <a:p>
            <a:pPr indent="-3619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AutoNum type="arabicPeriod"/>
            </a:pPr>
            <a:r>
              <a:rPr lang="en"/>
              <a:t>Logistics</a:t>
            </a:r>
            <a:endParaRPr/>
          </a:p>
          <a:p>
            <a:pPr indent="-3619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AutoNum type="arabicPeriod"/>
            </a:pPr>
            <a:r>
              <a:rPr lang="en"/>
              <a:t>Install Anaconda Navigator</a:t>
            </a:r>
            <a:endParaRPr/>
          </a:p>
          <a:p>
            <a:pPr indent="-3619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AutoNum type="arabicPeriod"/>
            </a:pPr>
            <a:r>
              <a:rPr lang="en"/>
              <a:t>Set up a Folder Structure for APS106</a:t>
            </a:r>
            <a:endParaRPr/>
          </a:p>
          <a:p>
            <a:pPr indent="-3619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AutoNum type="arabicPeriod"/>
            </a:pPr>
            <a:r>
              <a:rPr lang="en"/>
              <a:t>VSCode/Jupyter Notebook</a:t>
            </a:r>
            <a:endParaRPr/>
          </a:p>
          <a:p>
            <a:pPr indent="-3619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AutoNum type="arabicPeriod"/>
            </a:pPr>
            <a:r>
              <a:rPr lang="en"/>
              <a:t>UofT JupyterHub</a:t>
            </a:r>
            <a:endParaRPr/>
          </a:p>
          <a:p>
            <a:pPr indent="-3619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AutoNum type="arabicPeriod"/>
            </a:pPr>
            <a:r>
              <a:rPr lang="en"/>
              <a:t>Questions?</a:t>
            </a:r>
            <a:endParaRPr/>
          </a:p>
        </p:txBody>
      </p:sp>
      <p:sp>
        <p:nvSpPr>
          <p:cNvPr id="44" name="Google Shape;44;p11"/>
          <p:cNvSpPr txBox="1"/>
          <p:nvPr/>
        </p:nvSpPr>
        <p:spPr>
          <a:xfrm>
            <a:off x="462375" y="563603"/>
            <a:ext cx="6390600" cy="5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Quattrocento Sans"/>
              <a:buNone/>
            </a:pPr>
            <a:r>
              <a:rPr lang="en" sz="33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</a:t>
            </a:r>
            <a:r>
              <a:rPr lang="en" sz="33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genda</a:t>
            </a:r>
            <a:endParaRPr sz="11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9"/>
          <p:cNvSpPr txBox="1"/>
          <p:nvPr/>
        </p:nvSpPr>
        <p:spPr>
          <a:xfrm>
            <a:off x="462375" y="563603"/>
            <a:ext cx="6390600" cy="5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Quattrocento Sans"/>
              <a:buNone/>
            </a:pPr>
            <a:r>
              <a:rPr lang="en" sz="33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Install VS Code</a:t>
            </a:r>
            <a:r>
              <a:rPr baseline="30000" lang="en" sz="33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2</a:t>
            </a:r>
            <a:r>
              <a:rPr lang="en" sz="33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(MacOS)</a:t>
            </a:r>
            <a:endParaRPr sz="1100"/>
          </a:p>
        </p:txBody>
      </p:sp>
      <p:sp>
        <p:nvSpPr>
          <p:cNvPr id="192" name="Google Shape;192;p29"/>
          <p:cNvSpPr txBox="1"/>
          <p:nvPr/>
        </p:nvSpPr>
        <p:spPr>
          <a:xfrm>
            <a:off x="0" y="1160300"/>
            <a:ext cx="9048300" cy="36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Quattrocento Sans"/>
              <a:buChar char="●"/>
            </a:pPr>
            <a:r>
              <a:rPr lang="en" sz="21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If archive, extract the archive contents </a:t>
            </a:r>
            <a:r>
              <a:rPr lang="en" sz="1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(e.g., VSCode-darwin-universal.zip)</a:t>
            </a:r>
            <a:r>
              <a:rPr lang="en" sz="21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.</a:t>
            </a:r>
            <a:endParaRPr sz="21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Quattrocento Sans"/>
              <a:buChar char="●"/>
            </a:pPr>
            <a:r>
              <a:rPr lang="en" sz="21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Drag </a:t>
            </a:r>
            <a:r>
              <a:rPr b="1" lang="en" sz="21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Visual Studio Code.app</a:t>
            </a:r>
            <a:r>
              <a:rPr lang="en" sz="21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to the </a:t>
            </a:r>
            <a:r>
              <a:rPr b="1" lang="en" sz="21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Applications</a:t>
            </a:r>
            <a:r>
              <a:rPr lang="en" sz="21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folder</a:t>
            </a:r>
            <a:endParaRPr sz="21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Quattrocento Sans"/>
              <a:buChar char="●"/>
            </a:pPr>
            <a:r>
              <a:rPr lang="en" sz="21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Double click the VS Code icon from the Applications folder</a:t>
            </a:r>
            <a:endParaRPr sz="21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Quattrocento Sans"/>
              <a:buChar char="●"/>
            </a:pPr>
            <a:r>
              <a:rPr lang="en" sz="21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Open </a:t>
            </a:r>
            <a:r>
              <a:rPr b="1" lang="en" sz="21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Anaconda Navigator</a:t>
            </a:r>
            <a:r>
              <a:rPr lang="en" sz="21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and see if you can find </a:t>
            </a:r>
            <a:r>
              <a:rPr b="1" i="1" lang="en" sz="21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VS Code</a:t>
            </a:r>
            <a:r>
              <a:rPr lang="en" sz="21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in </a:t>
            </a:r>
            <a:r>
              <a:rPr b="1" lang="en" sz="21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Home</a:t>
            </a:r>
            <a:r>
              <a:rPr lang="en" sz="21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. If not:</a:t>
            </a:r>
            <a:endParaRPr sz="21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Quattrocento Sans"/>
              <a:buChar char="○"/>
            </a:pPr>
            <a:r>
              <a:rPr lang="en" sz="21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Open </a:t>
            </a:r>
            <a:r>
              <a:rPr b="1" lang="en" sz="21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Terminal</a:t>
            </a:r>
            <a:r>
              <a:rPr lang="en" sz="21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r>
              <a:rPr lang="en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(from </a:t>
            </a:r>
            <a:r>
              <a:rPr b="1" lang="en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Finder</a:t>
            </a:r>
            <a:r>
              <a:rPr lang="en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, open the Applications/Utilities folder and double-click Terminal)</a:t>
            </a:r>
            <a:r>
              <a:rPr lang="en" sz="21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and type in the following command and press Enter:</a:t>
            </a:r>
            <a:endParaRPr sz="21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6195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Quattrocento Sans"/>
              <a:buChar char="■"/>
            </a:pPr>
            <a:r>
              <a:rPr b="1" lang="en" sz="21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conda config --set vscode /usr/local/bin/code</a:t>
            </a:r>
            <a:endParaRPr sz="21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0"/>
          <p:cNvSpPr txBox="1"/>
          <p:nvPr/>
        </p:nvSpPr>
        <p:spPr>
          <a:xfrm>
            <a:off x="462375" y="563603"/>
            <a:ext cx="6390600" cy="5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Quattrocento Sans"/>
              <a:buNone/>
            </a:pPr>
            <a:r>
              <a:rPr lang="en" sz="33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Anaconda Navigator</a:t>
            </a:r>
            <a:endParaRPr sz="1100"/>
          </a:p>
        </p:txBody>
      </p:sp>
      <p:sp>
        <p:nvSpPr>
          <p:cNvPr id="198" name="Google Shape;198;p30"/>
          <p:cNvSpPr txBox="1"/>
          <p:nvPr/>
        </p:nvSpPr>
        <p:spPr>
          <a:xfrm>
            <a:off x="0" y="1137900"/>
            <a:ext cx="9043200" cy="22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Quattrocento Sans"/>
              <a:buChar char="●"/>
            </a:pPr>
            <a:r>
              <a:rPr lang="en" sz="21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We will be mainly using “</a:t>
            </a:r>
            <a:r>
              <a:rPr b="1" lang="en" sz="21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VS Code</a:t>
            </a:r>
            <a:r>
              <a:rPr lang="en" sz="21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” in this course. Let’s click on “Launch”!</a:t>
            </a:r>
            <a:endParaRPr sz="21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99" name="Google Shape;19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2600" y="1597675"/>
            <a:ext cx="6138798" cy="3369151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30"/>
          <p:cNvSpPr/>
          <p:nvPr/>
        </p:nvSpPr>
        <p:spPr>
          <a:xfrm>
            <a:off x="4406475" y="4406475"/>
            <a:ext cx="470400" cy="3294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1"/>
          <p:cNvSpPr txBox="1"/>
          <p:nvPr>
            <p:ph type="ctrTitle"/>
          </p:nvPr>
        </p:nvSpPr>
        <p:spPr>
          <a:xfrm>
            <a:off x="188976" y="1848250"/>
            <a:ext cx="74013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Quattrocento Sans"/>
              <a:buNone/>
            </a:pPr>
            <a:r>
              <a:rPr lang="en"/>
              <a:t>Set up a Folder Structure for APS106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2"/>
          <p:cNvSpPr txBox="1"/>
          <p:nvPr/>
        </p:nvSpPr>
        <p:spPr>
          <a:xfrm>
            <a:off x="462375" y="563600"/>
            <a:ext cx="82722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Quattrocento Sans"/>
              <a:buNone/>
            </a:pPr>
            <a:r>
              <a:rPr lang="en" sz="33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Stay Organized, Stay Efficient</a:t>
            </a:r>
            <a:endParaRPr sz="33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11" name="Google Shape;211;p32"/>
          <p:cNvSpPr txBox="1"/>
          <p:nvPr/>
        </p:nvSpPr>
        <p:spPr>
          <a:xfrm>
            <a:off x="150" y="1356550"/>
            <a:ext cx="9144000" cy="30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Quattrocento Sans"/>
              <a:buChar char="●"/>
            </a:pPr>
            <a:r>
              <a:rPr lang="en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It's not a good idea to store all your files in the Downloads folder!</a:t>
            </a: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Quattrocento Sans"/>
              <a:buChar char="●"/>
            </a:pPr>
            <a:r>
              <a:rPr lang="en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Let's create a folder for APS106 (e.g., on Desktop) and organize your files there</a:t>
            </a: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212" name="Google Shape;21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2775" y="2238675"/>
            <a:ext cx="5598451" cy="25560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3" name="Google Shape;213;p32"/>
          <p:cNvCxnSpPr/>
          <p:nvPr/>
        </p:nvCxnSpPr>
        <p:spPr>
          <a:xfrm flipH="1" rot="10800000">
            <a:off x="3459325" y="3451500"/>
            <a:ext cx="520200" cy="2091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4" name="Google Shape;214;p32"/>
          <p:cNvSpPr txBox="1"/>
          <p:nvPr/>
        </p:nvSpPr>
        <p:spPr>
          <a:xfrm>
            <a:off x="3966275" y="3215000"/>
            <a:ext cx="32112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lab1, lab2, …</a:t>
            </a:r>
            <a:endParaRPr sz="2100">
              <a:solidFill>
                <a:srgbClr val="FF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215" name="Google Shape;215;p32"/>
          <p:cNvCxnSpPr>
            <a:endCxn id="216" idx="1"/>
          </p:cNvCxnSpPr>
          <p:nvPr/>
        </p:nvCxnSpPr>
        <p:spPr>
          <a:xfrm>
            <a:off x="3645525" y="4135900"/>
            <a:ext cx="570000" cy="786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6" name="Google Shape;216;p32"/>
          <p:cNvSpPr txBox="1"/>
          <p:nvPr/>
        </p:nvSpPr>
        <p:spPr>
          <a:xfrm>
            <a:off x="4215525" y="4004950"/>
            <a:ext cx="32112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tutorial0, tutorial1, …</a:t>
            </a:r>
            <a:endParaRPr sz="2100">
              <a:solidFill>
                <a:srgbClr val="FF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3"/>
          <p:cNvSpPr txBox="1"/>
          <p:nvPr/>
        </p:nvSpPr>
        <p:spPr>
          <a:xfrm>
            <a:off x="462375" y="563600"/>
            <a:ext cx="82722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Quattrocento Sans"/>
              <a:buNone/>
            </a:pPr>
            <a:r>
              <a:rPr lang="en" sz="33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Let’s download files from Quercus!</a:t>
            </a:r>
            <a:endParaRPr sz="33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22" name="Google Shape;222;p33"/>
          <p:cNvSpPr txBox="1"/>
          <p:nvPr/>
        </p:nvSpPr>
        <p:spPr>
          <a:xfrm>
            <a:off x="150" y="1356550"/>
            <a:ext cx="9144000" cy="30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Quattrocento Sans"/>
              <a:buChar char="●"/>
            </a:pPr>
            <a:r>
              <a:rPr lang="en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Go to Quercus -&gt; Modules -&gt; </a:t>
            </a:r>
            <a:r>
              <a:rPr b="1" lang="en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Tutorial Homepage</a:t>
            </a:r>
            <a:endParaRPr b="1"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Quattrocento Sans"/>
              <a:buChar char="○"/>
            </a:pPr>
            <a:r>
              <a:rPr lang="en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Click on </a:t>
            </a:r>
            <a:r>
              <a:rPr b="1" lang="en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Tutorial 0 - Setting Up A Development Environment </a:t>
            </a:r>
            <a:r>
              <a:rPr lang="en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in week1</a:t>
            </a: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Quattrocento Sans"/>
              <a:buChar char="○"/>
            </a:pPr>
            <a:r>
              <a:rPr lang="en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Download “</a:t>
            </a:r>
            <a:r>
              <a:rPr b="1" lang="en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tutorial0.zip</a:t>
            </a:r>
            <a:r>
              <a:rPr lang="en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”</a:t>
            </a: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Quattrocento Sans"/>
              <a:buChar char="○"/>
            </a:pPr>
            <a:r>
              <a:rPr lang="en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Unzip the zip file and move it in your folder for APS106</a:t>
            </a: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223" name="Google Shape;22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1738" y="2797125"/>
            <a:ext cx="4520525" cy="2063924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33"/>
          <p:cNvSpPr/>
          <p:nvPr/>
        </p:nvSpPr>
        <p:spPr>
          <a:xfrm>
            <a:off x="3316550" y="4210200"/>
            <a:ext cx="607500" cy="2139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4"/>
          <p:cNvSpPr txBox="1"/>
          <p:nvPr>
            <p:ph type="ctrTitle"/>
          </p:nvPr>
        </p:nvSpPr>
        <p:spPr>
          <a:xfrm>
            <a:off x="188976" y="1848250"/>
            <a:ext cx="74013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Quattrocento Sans"/>
              <a:buNone/>
            </a:pPr>
            <a:r>
              <a:rPr lang="en"/>
              <a:t>VSCode/Jupyter Notebook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5"/>
          <p:cNvSpPr txBox="1"/>
          <p:nvPr/>
        </p:nvSpPr>
        <p:spPr>
          <a:xfrm>
            <a:off x="462375" y="563600"/>
            <a:ext cx="8272200" cy="1067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Quattrocento Sans"/>
              <a:buNone/>
            </a:pPr>
            <a:r>
              <a:rPr lang="en" sz="33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VSCode is an IDE</a:t>
            </a:r>
            <a:endParaRPr sz="33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35" name="Google Shape;235;p35"/>
          <p:cNvSpPr txBox="1"/>
          <p:nvPr/>
        </p:nvSpPr>
        <p:spPr>
          <a:xfrm>
            <a:off x="150" y="1122200"/>
            <a:ext cx="9144000" cy="37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Quattrocento Sans"/>
              <a:buChar char="●"/>
            </a:pPr>
            <a:r>
              <a:rPr lang="en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Integrated Development Environments (IDEs) are programs that provides tools and features to programmers in a unified environment</a:t>
            </a: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Quattrocento Sans"/>
              <a:buChar char="●"/>
            </a:pPr>
            <a:r>
              <a:rPr lang="en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IDEs often include:</a:t>
            </a: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Quattrocento Sans"/>
              <a:buChar char="○"/>
            </a:pPr>
            <a:r>
              <a:rPr b="1" lang="en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 code editor</a:t>
            </a:r>
            <a:endParaRPr b="1"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■"/>
            </a:pPr>
            <a:r>
              <a:rPr lang="en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 place to type and edit code, usually with colour-coded syntax highlighting to improve readability</a:t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Quattrocento Sans"/>
              <a:buChar char="○"/>
            </a:pPr>
            <a:r>
              <a:rPr b="1" lang="en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Code compilers or interpreters</a:t>
            </a:r>
            <a:endParaRPr b="1"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■"/>
            </a:pPr>
            <a:r>
              <a:rPr lang="en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Turns the readable Python code into something the machine can understand</a:t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Quattrocento Sans"/>
              <a:buChar char="○"/>
            </a:pPr>
            <a:r>
              <a:rPr b="1" lang="en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Debuggers</a:t>
            </a:r>
            <a:endParaRPr b="1"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556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Quattrocento Sans"/>
              <a:buChar char="■"/>
            </a:pPr>
            <a:r>
              <a:rPr lang="en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</a:t>
            </a:r>
            <a:r>
              <a:rPr lang="en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ause the code at pre-determined locations and go line-by-line through your code</a:t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●"/>
            </a:pPr>
            <a:r>
              <a:rPr lang="en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So IDEs basically contain </a:t>
            </a:r>
            <a:r>
              <a:rPr lang="en" sz="1800">
                <a:solidFill>
                  <a:srgbClr val="FF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everything</a:t>
            </a:r>
            <a:r>
              <a:rPr lang="en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you need to code!</a:t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6"/>
          <p:cNvSpPr txBox="1"/>
          <p:nvPr/>
        </p:nvSpPr>
        <p:spPr>
          <a:xfrm>
            <a:off x="462375" y="563600"/>
            <a:ext cx="8272200" cy="1067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Quattrocento Sans"/>
              <a:buNone/>
            </a:pPr>
            <a:r>
              <a:rPr lang="en" sz="33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VSCode is an IDE</a:t>
            </a:r>
            <a:endParaRPr sz="33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41" name="Google Shape;241;p36"/>
          <p:cNvSpPr txBox="1"/>
          <p:nvPr/>
        </p:nvSpPr>
        <p:spPr>
          <a:xfrm>
            <a:off x="150" y="1122200"/>
            <a:ext cx="9144000" cy="37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Quattrocento Sans"/>
              <a:buChar char="●"/>
            </a:pPr>
            <a:r>
              <a:rPr lang="en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Integrated Development Environments (IDEs) are programs that provides tools and features to programmers in a unified environment</a:t>
            </a: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Quattrocento Sans"/>
              <a:buChar char="●"/>
            </a:pPr>
            <a:r>
              <a:rPr lang="en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IDEs often include:</a:t>
            </a: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Quattrocento Sans"/>
              <a:buChar char="○"/>
            </a:pPr>
            <a:r>
              <a:rPr b="1" lang="en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 code editor</a:t>
            </a:r>
            <a:endParaRPr b="1"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■"/>
            </a:pPr>
            <a:r>
              <a:rPr lang="en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 place to type and edit code, usually with colour-coded syntax highlighting to improve readability</a:t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42" name="Google Shape;242;p36"/>
          <p:cNvSpPr txBox="1"/>
          <p:nvPr/>
        </p:nvSpPr>
        <p:spPr>
          <a:xfrm>
            <a:off x="4966313" y="4762750"/>
            <a:ext cx="567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u="sng">
                <a:solidFill>
                  <a:schemeClr val="hlink"/>
                </a:solidFill>
                <a:latin typeface="Quattrocento Sans"/>
                <a:ea typeface="Quattrocento Sans"/>
                <a:cs typeface="Quattrocento Sans"/>
                <a:sym typeface="Quattrocento Sans"/>
                <a:hlinkClick r:id="rId3"/>
              </a:rPr>
              <a:t>Source</a:t>
            </a:r>
            <a:endParaRPr sz="9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243" name="Google Shape;243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63700" y="2727775"/>
            <a:ext cx="3003649" cy="2260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7"/>
          <p:cNvSpPr txBox="1"/>
          <p:nvPr/>
        </p:nvSpPr>
        <p:spPr>
          <a:xfrm>
            <a:off x="462375" y="563600"/>
            <a:ext cx="8272200" cy="1067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Quattrocento Sans"/>
              <a:buNone/>
            </a:pPr>
            <a:r>
              <a:rPr lang="en" sz="33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VSCode is an IDE</a:t>
            </a:r>
            <a:endParaRPr sz="33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49" name="Google Shape;249;p37"/>
          <p:cNvSpPr txBox="1"/>
          <p:nvPr/>
        </p:nvSpPr>
        <p:spPr>
          <a:xfrm>
            <a:off x="150" y="1122200"/>
            <a:ext cx="9144000" cy="37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Quattrocento Sans"/>
              <a:buChar char="●"/>
            </a:pPr>
            <a:r>
              <a:rPr lang="en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Integrated Development Environments (IDEs) are programs that provides tools and features to programmers in a unified environment</a:t>
            </a: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Quattrocento Sans"/>
              <a:buChar char="●"/>
            </a:pPr>
            <a:r>
              <a:rPr lang="en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IDEs often include:</a:t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Quattrocento Sans"/>
              <a:buChar char="○"/>
            </a:pPr>
            <a:r>
              <a:rPr b="1" lang="en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Code compilers or interpreters</a:t>
            </a:r>
            <a:endParaRPr b="1"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■"/>
            </a:pPr>
            <a:r>
              <a:rPr lang="en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Turns the readable Python code into something the machine can understand</a:t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250" name="Google Shape;25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5150" y="2789600"/>
            <a:ext cx="3706650" cy="2084999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37"/>
          <p:cNvSpPr txBox="1"/>
          <p:nvPr/>
        </p:nvSpPr>
        <p:spPr>
          <a:xfrm>
            <a:off x="4288188" y="4783525"/>
            <a:ext cx="567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u="sng">
                <a:solidFill>
                  <a:schemeClr val="hlink"/>
                </a:solidFill>
                <a:latin typeface="Quattrocento Sans"/>
                <a:ea typeface="Quattrocento Sans"/>
                <a:cs typeface="Quattrocento Sans"/>
                <a:sym typeface="Quattrocento Sans"/>
                <a:hlinkClick r:id="rId4"/>
              </a:rPr>
              <a:t>Source</a:t>
            </a:r>
            <a:endParaRPr sz="9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8"/>
          <p:cNvSpPr txBox="1"/>
          <p:nvPr/>
        </p:nvSpPr>
        <p:spPr>
          <a:xfrm>
            <a:off x="436050" y="376700"/>
            <a:ext cx="8272200" cy="1067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Quattrocento Sans"/>
              <a:buNone/>
            </a:pPr>
            <a:r>
              <a:rPr lang="en" sz="33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VSCode is an IDE</a:t>
            </a:r>
            <a:endParaRPr sz="33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57" name="Google Shape;257;p38"/>
          <p:cNvSpPr txBox="1"/>
          <p:nvPr/>
        </p:nvSpPr>
        <p:spPr>
          <a:xfrm>
            <a:off x="150" y="907575"/>
            <a:ext cx="9144000" cy="37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Quattrocento Sans"/>
              <a:buChar char="●"/>
            </a:pPr>
            <a:r>
              <a:rPr lang="en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Integrated Development Environments (IDEs) are programs that provides tools and features to programmers in a unified environment</a:t>
            </a: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Quattrocento Sans"/>
              <a:buChar char="●"/>
            </a:pPr>
            <a:r>
              <a:rPr lang="en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IDEs often include:</a:t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Quattrocento Sans"/>
              <a:buChar char="○"/>
            </a:pPr>
            <a:r>
              <a:rPr b="1" lang="en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Debuggers</a:t>
            </a:r>
            <a:endParaRPr b="1"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556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Quattrocento Sans"/>
              <a:buChar char="■"/>
            </a:pPr>
            <a:r>
              <a:rPr lang="en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</a:t>
            </a:r>
            <a:r>
              <a:rPr lang="en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ause the code at pre-determined locations and go line-by-line through your code</a:t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58" name="Google Shape;258;p38"/>
          <p:cNvSpPr txBox="1"/>
          <p:nvPr/>
        </p:nvSpPr>
        <p:spPr>
          <a:xfrm>
            <a:off x="4288188" y="4783525"/>
            <a:ext cx="567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u="sng">
                <a:solidFill>
                  <a:schemeClr val="hlink"/>
                </a:solidFill>
                <a:latin typeface="Quattrocento Sans"/>
                <a:ea typeface="Quattrocento Sans"/>
                <a:cs typeface="Quattrocento Sans"/>
                <a:sym typeface="Quattrocento Sans"/>
                <a:hlinkClick r:id="rId3"/>
              </a:rPr>
              <a:t>Source</a:t>
            </a:r>
            <a:endParaRPr sz="9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259" name="Google Shape;259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22138" y="2842425"/>
            <a:ext cx="4700027" cy="2148050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38"/>
          <p:cNvSpPr txBox="1"/>
          <p:nvPr/>
        </p:nvSpPr>
        <p:spPr>
          <a:xfrm>
            <a:off x="3332975" y="2547250"/>
            <a:ext cx="3806100" cy="29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Continue, step over, step in/out, restart, stop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261" name="Google Shape;261;p38"/>
          <p:cNvSpPr/>
          <p:nvPr/>
        </p:nvSpPr>
        <p:spPr>
          <a:xfrm>
            <a:off x="3699000" y="2842425"/>
            <a:ext cx="873000" cy="1545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62" name="Google Shape;262;p38"/>
          <p:cNvSpPr/>
          <p:nvPr/>
        </p:nvSpPr>
        <p:spPr>
          <a:xfrm>
            <a:off x="2222150" y="3768975"/>
            <a:ext cx="270900" cy="2985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63" name="Google Shape;263;p38"/>
          <p:cNvSpPr txBox="1"/>
          <p:nvPr/>
        </p:nvSpPr>
        <p:spPr>
          <a:xfrm>
            <a:off x="1049450" y="3767200"/>
            <a:ext cx="1172700" cy="29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Run and Debug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264" name="Google Shape;264;p38"/>
          <p:cNvSpPr/>
          <p:nvPr/>
        </p:nvSpPr>
        <p:spPr>
          <a:xfrm>
            <a:off x="3798925" y="4267600"/>
            <a:ext cx="3123300" cy="6396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65" name="Google Shape;265;p38"/>
          <p:cNvSpPr txBox="1"/>
          <p:nvPr/>
        </p:nvSpPr>
        <p:spPr>
          <a:xfrm>
            <a:off x="6922225" y="4438150"/>
            <a:ext cx="1172700" cy="29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Debug console</a:t>
            </a:r>
            <a:endParaRPr sz="1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" type="body"/>
          </p:nvPr>
        </p:nvSpPr>
        <p:spPr>
          <a:xfrm>
            <a:off x="142050" y="3147850"/>
            <a:ext cx="8859900" cy="16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fontScale="92500" lnSpcReduction="2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None/>
            </a:pPr>
            <a:r>
              <a:rPr b="1" lang="en"/>
              <a:t>Sina Davari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SzPct val="100000"/>
              <a:buFont typeface="Arial"/>
              <a:buNone/>
            </a:pPr>
            <a:r>
              <a:rPr lang="en"/>
              <a:t>(TUT01, TUT07)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SzPct val="100000"/>
              <a:buFont typeface="Arial"/>
              <a:buNone/>
            </a:pPr>
            <a:r>
              <a:rPr b="1" lang="en" sz="2100"/>
              <a:t>Current studies: </a:t>
            </a:r>
            <a:r>
              <a:rPr lang="en"/>
              <a:t>3rd</a:t>
            </a:r>
            <a:r>
              <a:rPr lang="en" sz="2100"/>
              <a:t> year </a:t>
            </a:r>
            <a:r>
              <a:rPr lang="en"/>
              <a:t>PhD</a:t>
            </a:r>
            <a:r>
              <a:rPr lang="en" sz="2100"/>
              <a:t> </a:t>
            </a:r>
            <a:r>
              <a:rPr lang="en"/>
              <a:t>CIV</a:t>
            </a:r>
            <a:r>
              <a:rPr lang="en" sz="2100"/>
              <a:t> Student</a:t>
            </a:r>
            <a:endParaRPr/>
          </a:p>
          <a:p>
            <a:pPr indent="0" lvl="0" marL="0" rtl="0" algn="ctr">
              <a:lnSpc>
                <a:spcPct val="114999"/>
              </a:lnSpc>
              <a:spcBef>
                <a:spcPts val="1700"/>
              </a:spcBef>
              <a:spcAft>
                <a:spcPts val="0"/>
              </a:spcAft>
              <a:buSzPct val="100000"/>
              <a:buNone/>
            </a:pPr>
            <a:r>
              <a:rPr b="1" lang="en" sz="2100"/>
              <a:t>Research/other interests: </a:t>
            </a:r>
            <a:r>
              <a:rPr lang="en"/>
              <a:t>Computer Vision, Singing, Hiking, Exploring New Things</a:t>
            </a:r>
            <a:endParaRPr/>
          </a:p>
        </p:txBody>
      </p:sp>
      <p:pic>
        <p:nvPicPr>
          <p:cNvPr id="50" name="Google Shape;50;p12"/>
          <p:cNvPicPr preferRelativeResize="0"/>
          <p:nvPr/>
        </p:nvPicPr>
        <p:blipFill rotWithShape="1">
          <a:blip r:embed="rId3">
            <a:alphaModFix/>
          </a:blip>
          <a:srcRect b="79" l="0" r="0" t="79"/>
          <a:stretch/>
        </p:blipFill>
        <p:spPr>
          <a:xfrm>
            <a:off x="3631050" y="1268950"/>
            <a:ext cx="1881900" cy="1878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51" name="Google Shape;51;p12"/>
          <p:cNvSpPr txBox="1"/>
          <p:nvPr/>
        </p:nvSpPr>
        <p:spPr>
          <a:xfrm>
            <a:off x="462375" y="563603"/>
            <a:ext cx="6390600" cy="5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Quattrocento Sans"/>
              <a:buNone/>
            </a:pPr>
            <a:r>
              <a:rPr lang="en" sz="33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Introduction - TA</a:t>
            </a:r>
            <a:endParaRPr sz="33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9"/>
          <p:cNvSpPr txBox="1"/>
          <p:nvPr/>
        </p:nvSpPr>
        <p:spPr>
          <a:xfrm>
            <a:off x="462375" y="563600"/>
            <a:ext cx="82722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Quattrocento Sans"/>
              <a:buNone/>
            </a:pPr>
            <a:r>
              <a:rPr lang="en" sz="33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VS Code (Jupyter Notebook)</a:t>
            </a:r>
            <a:endParaRPr sz="33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271" name="Google Shape;27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875" y="1799025"/>
            <a:ext cx="8839204" cy="2762251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39"/>
          <p:cNvSpPr/>
          <p:nvPr/>
        </p:nvSpPr>
        <p:spPr>
          <a:xfrm>
            <a:off x="403150" y="1779150"/>
            <a:ext cx="293100" cy="2505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273" name="Google Shape;273;p39"/>
          <p:cNvCxnSpPr/>
          <p:nvPr/>
        </p:nvCxnSpPr>
        <p:spPr>
          <a:xfrm flipH="1">
            <a:off x="597900" y="1459625"/>
            <a:ext cx="430800" cy="2778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74" name="Google Shape;274;p39"/>
          <p:cNvSpPr txBox="1"/>
          <p:nvPr/>
        </p:nvSpPr>
        <p:spPr>
          <a:xfrm>
            <a:off x="1028700" y="1155500"/>
            <a:ext cx="22659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Open/Save files</a:t>
            </a:r>
            <a:endParaRPr sz="21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275" name="Google Shape;275;p39"/>
          <p:cNvCxnSpPr/>
          <p:nvPr/>
        </p:nvCxnSpPr>
        <p:spPr>
          <a:xfrm flipH="1">
            <a:off x="2085025" y="1417950"/>
            <a:ext cx="1376400" cy="7497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76" name="Google Shape;276;p39"/>
          <p:cNvSpPr txBox="1"/>
          <p:nvPr/>
        </p:nvSpPr>
        <p:spPr>
          <a:xfrm>
            <a:off x="3252375" y="1000513"/>
            <a:ext cx="22659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Filename</a:t>
            </a:r>
            <a:endParaRPr sz="21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277" name="Google Shape;277;p39"/>
          <p:cNvCxnSpPr/>
          <p:nvPr/>
        </p:nvCxnSpPr>
        <p:spPr>
          <a:xfrm flipH="1">
            <a:off x="3578925" y="1765475"/>
            <a:ext cx="897300" cy="5904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78" name="Google Shape;278;p39"/>
          <p:cNvSpPr txBox="1"/>
          <p:nvPr/>
        </p:nvSpPr>
        <p:spPr>
          <a:xfrm>
            <a:off x="3933050" y="1388963"/>
            <a:ext cx="22659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File path</a:t>
            </a:r>
            <a:endParaRPr sz="21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279" name="Google Shape;279;p39"/>
          <p:cNvCxnSpPr/>
          <p:nvPr/>
        </p:nvCxnSpPr>
        <p:spPr>
          <a:xfrm>
            <a:off x="549700" y="2258250"/>
            <a:ext cx="1438200" cy="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0" name="Google Shape;280;p39"/>
          <p:cNvCxnSpPr/>
          <p:nvPr/>
        </p:nvCxnSpPr>
        <p:spPr>
          <a:xfrm>
            <a:off x="597900" y="2452350"/>
            <a:ext cx="2946900" cy="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1" name="Google Shape;281;p39"/>
          <p:cNvSpPr/>
          <p:nvPr/>
        </p:nvSpPr>
        <p:spPr>
          <a:xfrm>
            <a:off x="549700" y="2646450"/>
            <a:ext cx="8402700" cy="1802100"/>
          </a:xfrm>
          <a:prstGeom prst="rect">
            <a:avLst/>
          </a:prstGeom>
          <a:noFill/>
          <a:ln cap="flat" cmpd="sng" w="381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82" name="Google Shape;282;p39"/>
          <p:cNvSpPr txBox="1"/>
          <p:nvPr/>
        </p:nvSpPr>
        <p:spPr>
          <a:xfrm>
            <a:off x="3618100" y="3337938"/>
            <a:ext cx="22659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accent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Code cells</a:t>
            </a:r>
            <a:endParaRPr b="1" sz="2400">
              <a:solidFill>
                <a:schemeClr val="accent6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283" name="Google Shape;283;p39"/>
          <p:cNvCxnSpPr/>
          <p:nvPr/>
        </p:nvCxnSpPr>
        <p:spPr>
          <a:xfrm>
            <a:off x="8144675" y="1708075"/>
            <a:ext cx="279900" cy="7428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84" name="Google Shape;284;p39"/>
          <p:cNvSpPr txBox="1"/>
          <p:nvPr/>
        </p:nvSpPr>
        <p:spPr>
          <a:xfrm>
            <a:off x="7022850" y="875125"/>
            <a:ext cx="20742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Kernel </a:t>
            </a:r>
            <a:endParaRPr sz="21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(Python engine)</a:t>
            </a:r>
            <a:endParaRPr sz="21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0"/>
          <p:cNvSpPr txBox="1"/>
          <p:nvPr/>
        </p:nvSpPr>
        <p:spPr>
          <a:xfrm>
            <a:off x="462375" y="563600"/>
            <a:ext cx="82722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Quattrocento Sans"/>
              <a:buNone/>
            </a:pPr>
            <a:r>
              <a:rPr lang="en" sz="33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VS Code (Jupyter Notebook)</a:t>
            </a:r>
            <a:endParaRPr sz="33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Quattrocento Sans"/>
              <a:buNone/>
            </a:pPr>
            <a:r>
              <a:t/>
            </a:r>
            <a:endParaRPr sz="33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290" name="Google Shape;29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875" y="1799025"/>
            <a:ext cx="8839204" cy="2762251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40"/>
          <p:cNvSpPr/>
          <p:nvPr/>
        </p:nvSpPr>
        <p:spPr>
          <a:xfrm>
            <a:off x="549700" y="2613450"/>
            <a:ext cx="8402700" cy="875700"/>
          </a:xfrm>
          <a:prstGeom prst="rect">
            <a:avLst/>
          </a:prstGeom>
          <a:noFill/>
          <a:ln cap="flat" cmpd="sng" w="381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92" name="Google Shape;292;p40"/>
          <p:cNvSpPr/>
          <p:nvPr/>
        </p:nvSpPr>
        <p:spPr>
          <a:xfrm>
            <a:off x="583875" y="2738350"/>
            <a:ext cx="293100" cy="2505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293" name="Google Shape;293;p40"/>
          <p:cNvCxnSpPr/>
          <p:nvPr/>
        </p:nvCxnSpPr>
        <p:spPr>
          <a:xfrm rot="10800000">
            <a:off x="877050" y="2807975"/>
            <a:ext cx="763200" cy="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94" name="Google Shape;294;p40"/>
          <p:cNvSpPr txBox="1"/>
          <p:nvPr/>
        </p:nvSpPr>
        <p:spPr>
          <a:xfrm>
            <a:off x="1654250" y="2570600"/>
            <a:ext cx="51435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Execute this cell (or Shift + Enter)</a:t>
            </a:r>
            <a:endParaRPr sz="2100">
              <a:solidFill>
                <a:srgbClr val="FF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95" name="Google Shape;295;p40"/>
          <p:cNvSpPr/>
          <p:nvPr/>
        </p:nvSpPr>
        <p:spPr>
          <a:xfrm>
            <a:off x="549700" y="2446500"/>
            <a:ext cx="451200" cy="1809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96" name="Google Shape;296;p40"/>
          <p:cNvSpPr txBox="1"/>
          <p:nvPr/>
        </p:nvSpPr>
        <p:spPr>
          <a:xfrm>
            <a:off x="4209975" y="1309413"/>
            <a:ext cx="48081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Create a new cell under the current one</a:t>
            </a:r>
            <a:endParaRPr sz="21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297" name="Google Shape;297;p40"/>
          <p:cNvCxnSpPr>
            <a:stCxn id="296" idx="2"/>
            <a:endCxn id="295" idx="3"/>
          </p:cNvCxnSpPr>
          <p:nvPr/>
        </p:nvCxnSpPr>
        <p:spPr>
          <a:xfrm flipH="1">
            <a:off x="1001025" y="1728513"/>
            <a:ext cx="5613000" cy="8085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98" name="Google Shape;298;p40"/>
          <p:cNvSpPr/>
          <p:nvPr/>
        </p:nvSpPr>
        <p:spPr>
          <a:xfrm>
            <a:off x="8521050" y="2668800"/>
            <a:ext cx="222900" cy="1950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99" name="Google Shape;299;p40"/>
          <p:cNvSpPr txBox="1"/>
          <p:nvPr/>
        </p:nvSpPr>
        <p:spPr>
          <a:xfrm>
            <a:off x="6825550" y="3582250"/>
            <a:ext cx="22659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Delete the cell</a:t>
            </a:r>
            <a:endParaRPr sz="2100">
              <a:solidFill>
                <a:srgbClr val="FF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300" name="Google Shape;300;p40"/>
          <p:cNvCxnSpPr>
            <a:endCxn id="298" idx="2"/>
          </p:cNvCxnSpPr>
          <p:nvPr/>
        </p:nvCxnSpPr>
        <p:spPr>
          <a:xfrm flipH="1" rot="10800000">
            <a:off x="7896000" y="2863800"/>
            <a:ext cx="736500" cy="7923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01" name="Google Shape;301;p40"/>
          <p:cNvSpPr txBox="1"/>
          <p:nvPr/>
        </p:nvSpPr>
        <p:spPr>
          <a:xfrm>
            <a:off x="377950" y="1006725"/>
            <a:ext cx="38319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(drag&amp;drop or Alt + </a:t>
            </a:r>
            <a:r>
              <a:rPr b="1" lang="en" sz="1500">
                <a:solidFill>
                  <a:srgbClr val="242424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↑ /</a:t>
            </a:r>
            <a:r>
              <a:rPr lang="en" sz="21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Alt + </a:t>
            </a:r>
            <a:r>
              <a:rPr b="1" lang="en" sz="1500">
                <a:solidFill>
                  <a:srgbClr val="242424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↓ </a:t>
            </a:r>
            <a:r>
              <a:rPr lang="en" sz="21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) </a:t>
            </a:r>
            <a:endParaRPr sz="21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Move up/down the cell</a:t>
            </a:r>
            <a:endParaRPr sz="21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02" name="Google Shape;302;p40"/>
          <p:cNvSpPr txBox="1"/>
          <p:nvPr/>
        </p:nvSpPr>
        <p:spPr>
          <a:xfrm>
            <a:off x="3878350" y="3043438"/>
            <a:ext cx="22659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accent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Cell</a:t>
            </a:r>
            <a:endParaRPr b="1" sz="2400">
              <a:solidFill>
                <a:schemeClr val="accent6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03" name="Google Shape;303;p40"/>
          <p:cNvSpPr txBox="1"/>
          <p:nvPr/>
        </p:nvSpPr>
        <p:spPr>
          <a:xfrm>
            <a:off x="764025" y="4561275"/>
            <a:ext cx="58392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Cell output</a:t>
            </a:r>
            <a:endParaRPr sz="21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304" name="Google Shape;304;p40"/>
          <p:cNvCxnSpPr/>
          <p:nvPr/>
        </p:nvCxnSpPr>
        <p:spPr>
          <a:xfrm rot="10800000">
            <a:off x="959250" y="3697750"/>
            <a:ext cx="458700" cy="9870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05" name="Google Shape;305;p40"/>
          <p:cNvSpPr/>
          <p:nvPr/>
        </p:nvSpPr>
        <p:spPr>
          <a:xfrm>
            <a:off x="549700" y="3835000"/>
            <a:ext cx="293100" cy="5697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306" name="Google Shape;306;p40"/>
          <p:cNvCxnSpPr>
            <a:stCxn id="301" idx="1"/>
            <a:endCxn id="305" idx="1"/>
          </p:cNvCxnSpPr>
          <p:nvPr/>
        </p:nvCxnSpPr>
        <p:spPr>
          <a:xfrm>
            <a:off x="377950" y="1402875"/>
            <a:ext cx="171900" cy="2717100"/>
          </a:xfrm>
          <a:prstGeom prst="bentConnector3">
            <a:avLst>
              <a:gd fmla="val -138525" name="adj1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1"/>
          <p:cNvSpPr txBox="1"/>
          <p:nvPr/>
        </p:nvSpPr>
        <p:spPr>
          <a:xfrm>
            <a:off x="462375" y="563600"/>
            <a:ext cx="82722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Quattrocento Sans"/>
              <a:buNone/>
            </a:pPr>
            <a:r>
              <a:rPr lang="en" sz="33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VS Code (Jupyter Notebook)</a:t>
            </a:r>
            <a:endParaRPr sz="33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Quattrocento Sans"/>
              <a:buNone/>
            </a:pPr>
            <a:r>
              <a:t/>
            </a:r>
            <a:endParaRPr sz="33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12" name="Google Shape;312;p41"/>
          <p:cNvSpPr txBox="1"/>
          <p:nvPr/>
        </p:nvSpPr>
        <p:spPr>
          <a:xfrm>
            <a:off x="150" y="1122200"/>
            <a:ext cx="9144000" cy="37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●"/>
            </a:pPr>
            <a:r>
              <a:rPr lang="en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Make sure you have “</a:t>
            </a:r>
            <a:r>
              <a:rPr b="1" lang="en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Python</a:t>
            </a:r>
            <a:r>
              <a:rPr lang="en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” and “</a:t>
            </a:r>
            <a:r>
              <a:rPr b="1" lang="en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Jupyter</a:t>
            </a:r>
            <a:r>
              <a:rPr lang="en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” extensions installed!</a:t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313" name="Google Shape;313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7221" y="1773294"/>
            <a:ext cx="5434348" cy="14461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7225" y="3460300"/>
            <a:ext cx="5434348" cy="1414300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41"/>
          <p:cNvSpPr/>
          <p:nvPr/>
        </p:nvSpPr>
        <p:spPr>
          <a:xfrm>
            <a:off x="347550" y="2955050"/>
            <a:ext cx="293100" cy="2505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2"/>
          <p:cNvSpPr txBox="1"/>
          <p:nvPr/>
        </p:nvSpPr>
        <p:spPr>
          <a:xfrm>
            <a:off x="462375" y="563600"/>
            <a:ext cx="82722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Quattrocento Sans"/>
              <a:buNone/>
            </a:pPr>
            <a:r>
              <a:rPr lang="en" sz="33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Let’s p</a:t>
            </a:r>
            <a:r>
              <a:rPr lang="en" sz="33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ractice!</a:t>
            </a:r>
            <a:r>
              <a:rPr baseline="30000" lang="en" sz="33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1</a:t>
            </a:r>
            <a:endParaRPr sz="33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21" name="Google Shape;321;p42"/>
          <p:cNvSpPr txBox="1"/>
          <p:nvPr/>
        </p:nvSpPr>
        <p:spPr>
          <a:xfrm>
            <a:off x="139025" y="1445750"/>
            <a:ext cx="7905600" cy="32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●"/>
            </a:pPr>
            <a:r>
              <a:rPr lang="en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Let’s open </a:t>
            </a:r>
            <a:r>
              <a:rPr b="1" lang="en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tutorial0_demo_jupyter.ipynb</a:t>
            </a:r>
            <a:r>
              <a:rPr lang="en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, write our first program, and save it!</a:t>
            </a: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Quattrocento Sans"/>
              <a:buChar char="●"/>
            </a:pPr>
            <a:r>
              <a:rPr lang="en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Steps:</a:t>
            </a: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556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Quattrocento Sans"/>
              <a:buAutoNum type="arabicPeriod"/>
            </a:pPr>
            <a:r>
              <a:rPr lang="en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Launch VS Code through Anaconda Navigator</a:t>
            </a: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556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Quattrocento Sans"/>
              <a:buAutoNum type="arabicPeriod"/>
            </a:pPr>
            <a:r>
              <a:rPr lang="en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File -&gt; Open File -&gt; Go to the APS106 folder and select tutorial0_demo_jupyter.ipynb </a:t>
            </a: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556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Quattrocento Sans"/>
              <a:buAutoNum type="arabicPeriod"/>
            </a:pPr>
            <a:r>
              <a:rPr lang="en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In the first code cell, write </a:t>
            </a: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22860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print("Hello World!")</a:t>
            </a:r>
            <a:endParaRPr b="1"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556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Quattrocento Sans"/>
              <a:buAutoNum type="arabicPeriod"/>
            </a:pPr>
            <a:r>
              <a:rPr lang="en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Execute the cell (if asked, select “base (Python 3.12.7)”)</a:t>
            </a: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556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Quattrocento Sans"/>
              <a:buAutoNum type="arabicPeriod"/>
            </a:pPr>
            <a:r>
              <a:rPr lang="en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File -&gt; Save as -&gt; save it as “</a:t>
            </a:r>
            <a:r>
              <a:rPr b="1" lang="en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tutorial0_demo_jupyter.ipynb</a:t>
            </a:r>
            <a:r>
              <a:rPr lang="en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”</a:t>
            </a: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3"/>
          <p:cNvSpPr txBox="1"/>
          <p:nvPr/>
        </p:nvSpPr>
        <p:spPr>
          <a:xfrm>
            <a:off x="462375" y="563600"/>
            <a:ext cx="82722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Quattrocento Sans"/>
              <a:buNone/>
            </a:pPr>
            <a:r>
              <a:rPr lang="en" sz="33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Create a new Jupyter Notebook</a:t>
            </a:r>
            <a:endParaRPr sz="33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27" name="Google Shape;327;p43"/>
          <p:cNvSpPr txBox="1"/>
          <p:nvPr/>
        </p:nvSpPr>
        <p:spPr>
          <a:xfrm>
            <a:off x="151350" y="1299925"/>
            <a:ext cx="88413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●"/>
            </a:pPr>
            <a:r>
              <a:rPr lang="en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You can create a new notebook on VS Code too!</a:t>
            </a: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Quattrocento Sans"/>
              <a:buChar char="●"/>
            </a:pPr>
            <a:r>
              <a:rPr lang="en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Steps:</a:t>
            </a: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556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Quattrocento Sans"/>
              <a:buAutoNum type="arabicPeriod"/>
            </a:pPr>
            <a:r>
              <a:rPr lang="en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Launch VS Code through Anaconda Navigator</a:t>
            </a: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556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Quattrocento Sans"/>
              <a:buAutoNum type="arabicPeriod"/>
            </a:pPr>
            <a:r>
              <a:rPr lang="en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In the command palette (“Search” on top), type in “</a:t>
            </a:r>
            <a:r>
              <a:rPr b="1" lang="en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&gt; create new jupyter notebook</a:t>
            </a:r>
            <a:r>
              <a:rPr lang="en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” and select “Create: New Jupyter Notebook”</a:t>
            </a: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328" name="Google Shape;32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1828" y="2934325"/>
            <a:ext cx="6180337" cy="199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44"/>
          <p:cNvSpPr txBox="1"/>
          <p:nvPr/>
        </p:nvSpPr>
        <p:spPr>
          <a:xfrm>
            <a:off x="150" y="1122200"/>
            <a:ext cx="9144000" cy="37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●"/>
            </a:pPr>
            <a:r>
              <a:rPr lang="en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When you open a </a:t>
            </a:r>
            <a:r>
              <a:rPr lang="en" sz="2000">
                <a:solidFill>
                  <a:srgbClr val="FF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.py</a:t>
            </a:r>
            <a:r>
              <a:rPr lang="en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file, an editor with a different layout appears</a:t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34" name="Google Shape;334;p44"/>
          <p:cNvSpPr txBox="1"/>
          <p:nvPr/>
        </p:nvSpPr>
        <p:spPr>
          <a:xfrm>
            <a:off x="462375" y="563600"/>
            <a:ext cx="82722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Quattrocento Sans"/>
              <a:buNone/>
            </a:pPr>
            <a:r>
              <a:rPr lang="en" sz="33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VS Code (Python script)</a:t>
            </a:r>
            <a:endParaRPr sz="33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335" name="Google Shape;335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725" y="1624400"/>
            <a:ext cx="8897500" cy="2802225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44"/>
          <p:cNvSpPr/>
          <p:nvPr/>
        </p:nvSpPr>
        <p:spPr>
          <a:xfrm>
            <a:off x="8326925" y="1890375"/>
            <a:ext cx="293100" cy="2364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37" name="Google Shape;337;p44"/>
          <p:cNvSpPr txBox="1"/>
          <p:nvPr/>
        </p:nvSpPr>
        <p:spPr>
          <a:xfrm>
            <a:off x="5932950" y="762375"/>
            <a:ext cx="32112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Execute the Python script</a:t>
            </a:r>
            <a:endParaRPr sz="2100">
              <a:solidFill>
                <a:srgbClr val="FF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338" name="Google Shape;338;p44"/>
          <p:cNvCxnSpPr>
            <a:endCxn id="336" idx="0"/>
          </p:cNvCxnSpPr>
          <p:nvPr/>
        </p:nvCxnSpPr>
        <p:spPr>
          <a:xfrm>
            <a:off x="8173775" y="1181475"/>
            <a:ext cx="299700" cy="7089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39" name="Google Shape;339;p44"/>
          <p:cNvSpPr/>
          <p:nvPr/>
        </p:nvSpPr>
        <p:spPr>
          <a:xfrm>
            <a:off x="521900" y="2253950"/>
            <a:ext cx="8402700" cy="735000"/>
          </a:xfrm>
          <a:prstGeom prst="rect">
            <a:avLst/>
          </a:prstGeom>
          <a:noFill/>
          <a:ln cap="flat" cmpd="sng" w="381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40" name="Google Shape;340;p44"/>
          <p:cNvSpPr txBox="1"/>
          <p:nvPr/>
        </p:nvSpPr>
        <p:spPr>
          <a:xfrm>
            <a:off x="3590300" y="2411888"/>
            <a:ext cx="22659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accent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Editor</a:t>
            </a:r>
            <a:r>
              <a:rPr b="1" lang="en" sz="2400">
                <a:solidFill>
                  <a:schemeClr val="accent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Pane</a:t>
            </a:r>
            <a:endParaRPr b="1" sz="2400">
              <a:solidFill>
                <a:schemeClr val="accent6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41" name="Google Shape;341;p44"/>
          <p:cNvSpPr/>
          <p:nvPr/>
        </p:nvSpPr>
        <p:spPr>
          <a:xfrm>
            <a:off x="521900" y="3058475"/>
            <a:ext cx="8402700" cy="1181400"/>
          </a:xfrm>
          <a:prstGeom prst="rect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42" name="Google Shape;342;p44"/>
          <p:cNvSpPr txBox="1"/>
          <p:nvPr/>
        </p:nvSpPr>
        <p:spPr>
          <a:xfrm>
            <a:off x="7089700" y="3675175"/>
            <a:ext cx="16449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Terminal</a:t>
            </a:r>
            <a:endParaRPr b="1" sz="2400">
              <a:solidFill>
                <a:schemeClr val="accen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343" name="Google Shape;343;p44"/>
          <p:cNvCxnSpPr/>
          <p:nvPr/>
        </p:nvCxnSpPr>
        <p:spPr>
          <a:xfrm>
            <a:off x="1584750" y="2077525"/>
            <a:ext cx="180600" cy="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45"/>
          <p:cNvSpPr txBox="1"/>
          <p:nvPr/>
        </p:nvSpPr>
        <p:spPr>
          <a:xfrm>
            <a:off x="462375" y="563600"/>
            <a:ext cx="82722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Quattrocento Sans"/>
              <a:buNone/>
            </a:pPr>
            <a:r>
              <a:rPr lang="en" sz="33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Let’s practice!</a:t>
            </a:r>
            <a:r>
              <a:rPr baseline="30000" lang="en" sz="33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2</a:t>
            </a:r>
            <a:endParaRPr sz="33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49" name="Google Shape;349;p45"/>
          <p:cNvSpPr txBox="1"/>
          <p:nvPr/>
        </p:nvSpPr>
        <p:spPr>
          <a:xfrm>
            <a:off x="151350" y="1238900"/>
            <a:ext cx="8841300" cy="8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Quattrocento Sans"/>
              <a:buChar char="●"/>
            </a:pPr>
            <a:r>
              <a:rPr lang="en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Let’s open </a:t>
            </a:r>
            <a:r>
              <a:rPr b="1" lang="en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tutorial0_demo_py.py</a:t>
            </a:r>
            <a:r>
              <a:rPr lang="en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in VS Code, modify the code based on the instruction, and run it!</a:t>
            </a: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350" name="Google Shape;350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286800"/>
            <a:ext cx="8839204" cy="21536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46"/>
          <p:cNvSpPr txBox="1"/>
          <p:nvPr/>
        </p:nvSpPr>
        <p:spPr>
          <a:xfrm>
            <a:off x="462375" y="563600"/>
            <a:ext cx="82722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Quattrocento Sans"/>
              <a:buNone/>
            </a:pPr>
            <a:r>
              <a:rPr lang="en" sz="33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We'll switch from .ipynb to .py files later</a:t>
            </a:r>
            <a:endParaRPr sz="33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56" name="Google Shape;356;p46"/>
          <p:cNvSpPr txBox="1"/>
          <p:nvPr/>
        </p:nvSpPr>
        <p:spPr>
          <a:xfrm>
            <a:off x="139025" y="1445750"/>
            <a:ext cx="8841300" cy="30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Quattrocento Sans"/>
              <a:buChar char="●"/>
            </a:pPr>
            <a:r>
              <a:rPr lang="en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Jupyter Notebooks (.ipynb) are interactive and beginner-friendly</a:t>
            </a: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Quattrocento Sans"/>
              <a:buChar char="●"/>
            </a:pPr>
            <a:r>
              <a:rPr lang="en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Python scripts (.py)  are </a:t>
            </a:r>
            <a:r>
              <a:rPr b="1" lang="en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the standard format</a:t>
            </a:r>
            <a:r>
              <a:rPr lang="en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for Python programs</a:t>
            </a:r>
            <a:r>
              <a:rPr lang="en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and are suited</a:t>
            </a:r>
            <a:r>
              <a:rPr lang="en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for building and running </a:t>
            </a:r>
            <a:r>
              <a:rPr b="1" lang="en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larger projects</a:t>
            </a:r>
            <a:endParaRPr b="1"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Quattrocento Sans"/>
              <a:buChar char="●"/>
            </a:pPr>
            <a:r>
              <a:rPr lang="en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We’ll switch to .py files in </a:t>
            </a:r>
            <a:r>
              <a:rPr b="1" lang="en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lab5</a:t>
            </a:r>
            <a:r>
              <a:rPr lang="en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!</a:t>
            </a: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47"/>
          <p:cNvSpPr txBox="1"/>
          <p:nvPr>
            <p:ph type="ctrTitle"/>
          </p:nvPr>
        </p:nvSpPr>
        <p:spPr>
          <a:xfrm>
            <a:off x="188976" y="1848250"/>
            <a:ext cx="74013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Quattrocento Sans"/>
              <a:buNone/>
            </a:pPr>
            <a:r>
              <a:rPr lang="en"/>
              <a:t>UofT JupyterHub</a:t>
            </a:r>
            <a:endParaRPr/>
          </a:p>
        </p:txBody>
      </p:sp>
      <p:sp>
        <p:nvSpPr>
          <p:cNvPr id="362" name="Google Shape;362;p47"/>
          <p:cNvSpPr txBox="1"/>
          <p:nvPr>
            <p:ph idx="1" type="subTitle"/>
          </p:nvPr>
        </p:nvSpPr>
        <p:spPr>
          <a:xfrm>
            <a:off x="188970" y="2561540"/>
            <a:ext cx="6407700" cy="9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48"/>
          <p:cNvSpPr txBox="1"/>
          <p:nvPr/>
        </p:nvSpPr>
        <p:spPr>
          <a:xfrm>
            <a:off x="462375" y="563600"/>
            <a:ext cx="82722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Quattrocento Sans"/>
              <a:buNone/>
            </a:pPr>
            <a:r>
              <a:rPr lang="en" sz="33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What is UofT JupyterHub?</a:t>
            </a:r>
            <a:endParaRPr sz="33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68" name="Google Shape;368;p48"/>
          <p:cNvSpPr txBox="1"/>
          <p:nvPr/>
        </p:nvSpPr>
        <p:spPr>
          <a:xfrm>
            <a:off x="139025" y="1445750"/>
            <a:ext cx="8841300" cy="30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Quattrocento Sans"/>
              <a:buChar char="●"/>
            </a:pPr>
            <a:r>
              <a:rPr lang="en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Access at </a:t>
            </a:r>
            <a:r>
              <a:rPr lang="en" sz="2000" u="sng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https://jupyter.utoronto.ca/</a:t>
            </a: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Quattrocento Sans"/>
              <a:buChar char="●"/>
            </a:pPr>
            <a:r>
              <a:rPr lang="en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Cloud-based Jupyter Notebook service that allows us to run Jupyter Notebooks (.ipynb files) directly from a web browser</a:t>
            </a: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Quattrocento Sans"/>
              <a:buChar char="○"/>
            </a:pPr>
            <a:r>
              <a:rPr lang="en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Don’t need to install anything</a:t>
            </a: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Quattrocento Sans"/>
              <a:buChar char="●"/>
            </a:pPr>
            <a:r>
              <a:rPr lang="en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Linked to your UofT account, all lecture notes are stored as a copy in JupyterHub!</a:t>
            </a: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/>
          <p:nvPr>
            <p:ph idx="1" type="body"/>
          </p:nvPr>
        </p:nvSpPr>
        <p:spPr>
          <a:xfrm>
            <a:off x="142050" y="3147850"/>
            <a:ext cx="8859900" cy="16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fontScale="92500" lnSpcReduction="2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None/>
            </a:pPr>
            <a:r>
              <a:rPr b="1" lang="en"/>
              <a:t>Ali Tohidifar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SzPct val="100000"/>
              <a:buFont typeface="Arial"/>
              <a:buNone/>
            </a:pPr>
            <a:r>
              <a:rPr lang="en"/>
              <a:t>(TUT01, TUT07)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SzPct val="100000"/>
              <a:buFont typeface="Arial"/>
              <a:buNone/>
            </a:pPr>
            <a:r>
              <a:rPr b="1" lang="en" sz="2100"/>
              <a:t>Current studies: </a:t>
            </a:r>
            <a:r>
              <a:rPr lang="en"/>
              <a:t>4th</a:t>
            </a:r>
            <a:r>
              <a:rPr lang="en" sz="2100"/>
              <a:t> year </a:t>
            </a:r>
            <a:r>
              <a:rPr lang="en"/>
              <a:t>PhD</a:t>
            </a:r>
            <a:r>
              <a:rPr lang="en" sz="2100"/>
              <a:t> </a:t>
            </a:r>
            <a:r>
              <a:rPr lang="en"/>
              <a:t>CIV</a:t>
            </a:r>
            <a:r>
              <a:rPr lang="en" sz="2100"/>
              <a:t> Student</a:t>
            </a:r>
            <a:endParaRPr/>
          </a:p>
          <a:p>
            <a:pPr indent="0" lvl="0" marL="0" rtl="0" algn="ctr">
              <a:lnSpc>
                <a:spcPct val="114999"/>
              </a:lnSpc>
              <a:spcBef>
                <a:spcPts val="1700"/>
              </a:spcBef>
              <a:spcAft>
                <a:spcPts val="0"/>
              </a:spcAft>
              <a:buSzPct val="100000"/>
              <a:buNone/>
            </a:pPr>
            <a:r>
              <a:rPr b="1" lang="en" sz="2100"/>
              <a:t>Research/other interests: </a:t>
            </a:r>
            <a:r>
              <a:rPr lang="en"/>
              <a:t>Computer Vision, Basketball, Snowboard</a:t>
            </a:r>
            <a:endParaRPr/>
          </a:p>
        </p:txBody>
      </p:sp>
      <p:pic>
        <p:nvPicPr>
          <p:cNvPr id="57" name="Google Shape;57;p13"/>
          <p:cNvPicPr preferRelativeResize="0"/>
          <p:nvPr/>
        </p:nvPicPr>
        <p:blipFill rotWithShape="1">
          <a:blip r:embed="rId3">
            <a:alphaModFix/>
          </a:blip>
          <a:srcRect b="79" l="0" r="0" t="79"/>
          <a:stretch/>
        </p:blipFill>
        <p:spPr>
          <a:xfrm>
            <a:off x="3631050" y="1268950"/>
            <a:ext cx="1881900" cy="1878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58" name="Google Shape;58;p13"/>
          <p:cNvSpPr txBox="1"/>
          <p:nvPr/>
        </p:nvSpPr>
        <p:spPr>
          <a:xfrm>
            <a:off x="462375" y="563603"/>
            <a:ext cx="6390600" cy="5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Quattrocento Sans"/>
              <a:buNone/>
            </a:pPr>
            <a:r>
              <a:rPr lang="en" sz="33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Introduction - TA</a:t>
            </a:r>
            <a:endParaRPr sz="33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49"/>
          <p:cNvSpPr txBox="1"/>
          <p:nvPr/>
        </p:nvSpPr>
        <p:spPr>
          <a:xfrm>
            <a:off x="462375" y="563600"/>
            <a:ext cx="82722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Quattrocento Sans"/>
              <a:buNone/>
            </a:pPr>
            <a:r>
              <a:rPr lang="en" sz="33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Let’s try UofT JupyterHub!</a:t>
            </a:r>
            <a:endParaRPr sz="33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74" name="Google Shape;374;p49"/>
          <p:cNvSpPr txBox="1"/>
          <p:nvPr/>
        </p:nvSpPr>
        <p:spPr>
          <a:xfrm>
            <a:off x="151350" y="1154850"/>
            <a:ext cx="8841300" cy="10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Quattrocento Sans"/>
              <a:buChar char="●"/>
            </a:pPr>
            <a:r>
              <a:rPr lang="en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Go to </a:t>
            </a:r>
            <a:r>
              <a:rPr b="1" lang="en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Tutorial Homepage</a:t>
            </a:r>
            <a:r>
              <a:rPr lang="en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in APS106 Modules on Quercus</a:t>
            </a: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Quattrocento Sans"/>
              <a:buChar char="○"/>
            </a:pPr>
            <a:r>
              <a:rPr lang="en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Click on </a:t>
            </a:r>
            <a:r>
              <a:rPr b="1" lang="en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Tutorial 0 - Setting Up A Development Environment</a:t>
            </a:r>
            <a:r>
              <a:rPr lang="en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in week1</a:t>
            </a: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-&gt; Click on </a:t>
            </a:r>
            <a:r>
              <a:rPr b="1" lang="en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JupyterHub Starter Link</a:t>
            </a:r>
            <a:endParaRPr b="1"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375" name="Google Shape;375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3988" y="2226750"/>
            <a:ext cx="5668961" cy="2748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>
            <p:ph idx="1" type="body"/>
          </p:nvPr>
        </p:nvSpPr>
        <p:spPr>
          <a:xfrm>
            <a:off x="172500" y="1255525"/>
            <a:ext cx="8718900" cy="35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406400" lvl="0" marL="4445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200"/>
              <a:buChar char="▪"/>
            </a:pPr>
            <a:r>
              <a:rPr lang="en" sz="2200"/>
              <a:t>Tutorials are for your benefit - </a:t>
            </a:r>
            <a:r>
              <a:rPr b="1" lang="en" sz="2200"/>
              <a:t>no grading</a:t>
            </a:r>
            <a:endParaRPr b="1" sz="2200"/>
          </a:p>
          <a:p>
            <a:pPr indent="-266700" lvl="1" marL="6477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200"/>
              <a:buChar char="▪"/>
            </a:pPr>
            <a:r>
              <a:rPr lang="en" sz="2200"/>
              <a:t>We will review previous weeks labs &amp; lecture content</a:t>
            </a:r>
            <a:endParaRPr sz="2200"/>
          </a:p>
          <a:p>
            <a:pPr indent="-266700" lvl="1" marL="6477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200"/>
              <a:buChar char="▪"/>
            </a:pPr>
            <a:r>
              <a:rPr lang="en" sz="2200"/>
              <a:t>From Week 2, we will focus on </a:t>
            </a:r>
            <a:r>
              <a:rPr b="1" lang="en" sz="2200"/>
              <a:t>coding problems</a:t>
            </a:r>
            <a:r>
              <a:rPr lang="en" sz="2200"/>
              <a:t>!</a:t>
            </a:r>
            <a:endParaRPr sz="2200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775"/>
              <a:buNone/>
            </a:pPr>
            <a:r>
              <a:t/>
            </a:r>
            <a:endParaRPr sz="2200"/>
          </a:p>
          <a:p>
            <a:pPr indent="-406400" lvl="0" marL="4445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200"/>
              <a:buChar char="▪"/>
            </a:pPr>
            <a:r>
              <a:rPr lang="en" sz="2200"/>
              <a:t>Be sure to </a:t>
            </a:r>
            <a:r>
              <a:rPr b="1" lang="en" sz="2200"/>
              <a:t>ask lots of questions</a:t>
            </a:r>
            <a:r>
              <a:rPr lang="en" sz="2200"/>
              <a:t> and have Python open. </a:t>
            </a:r>
            <a:endParaRPr sz="2200"/>
          </a:p>
          <a:p>
            <a:pPr indent="279400" lvl="0" marL="1778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We are here to help you!</a:t>
            </a:r>
            <a:endParaRPr b="1" sz="2200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775"/>
              <a:buNone/>
            </a:pPr>
            <a:r>
              <a:t/>
            </a:r>
            <a:endParaRPr sz="2200"/>
          </a:p>
          <a:p>
            <a:pPr indent="-406400" lvl="0" marL="4445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200"/>
              <a:buChar char="▪"/>
            </a:pPr>
            <a:r>
              <a:rPr lang="en" sz="2200"/>
              <a:t>Questions outside of tutorial time?</a:t>
            </a:r>
            <a:endParaRPr sz="2200"/>
          </a:p>
          <a:p>
            <a:pPr indent="-266700" lvl="1" marL="6477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200"/>
              <a:buChar char="▪"/>
            </a:pPr>
            <a:r>
              <a:rPr lang="en" sz="2200"/>
              <a:t>Post to </a:t>
            </a:r>
            <a:r>
              <a:rPr b="1" lang="en" sz="2200"/>
              <a:t>Piazza</a:t>
            </a:r>
            <a:r>
              <a:rPr lang="en" sz="2200"/>
              <a:t> - all TAs/instructors and your peers can answer questions quickly</a:t>
            </a:r>
            <a:endParaRPr sz="2200"/>
          </a:p>
          <a:p>
            <a:pPr indent="-266700" lvl="1" marL="6477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200"/>
              <a:buChar char="▪"/>
            </a:pPr>
            <a:r>
              <a:rPr b="1" lang="en" sz="2200"/>
              <a:t>Coffee Time</a:t>
            </a:r>
            <a:r>
              <a:rPr lang="en" sz="2200"/>
              <a:t> – drop-in hours for 1on1 help </a:t>
            </a:r>
            <a:endParaRPr sz="2200"/>
          </a:p>
        </p:txBody>
      </p:sp>
      <p:sp>
        <p:nvSpPr>
          <p:cNvPr id="64" name="Google Shape;64;p14"/>
          <p:cNvSpPr txBox="1"/>
          <p:nvPr/>
        </p:nvSpPr>
        <p:spPr>
          <a:xfrm>
            <a:off x="462375" y="563603"/>
            <a:ext cx="6390600" cy="5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Quattrocento Sans"/>
              <a:buNone/>
            </a:pPr>
            <a:r>
              <a:rPr lang="en" sz="33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Tutorial Logistics</a:t>
            </a:r>
            <a:endParaRPr sz="33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>
            <p:ph idx="1" type="body"/>
          </p:nvPr>
        </p:nvSpPr>
        <p:spPr>
          <a:xfrm>
            <a:off x="172500" y="1255525"/>
            <a:ext cx="8718900" cy="4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406400" lvl="0" marL="4445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200"/>
              <a:buChar char="▪"/>
            </a:pPr>
            <a:r>
              <a:rPr lang="en" sz="2200"/>
              <a:t>URL - </a:t>
            </a:r>
            <a:r>
              <a:rPr lang="en" sz="2200" u="sng">
                <a:solidFill>
                  <a:schemeClr val="hlink"/>
                </a:solidFill>
                <a:hlinkClick r:id="rId3"/>
              </a:rPr>
              <a:t>https://forms.office.com/r/SrPxYxARNu</a:t>
            </a:r>
            <a:endParaRPr sz="2200"/>
          </a:p>
        </p:txBody>
      </p:sp>
      <p:sp>
        <p:nvSpPr>
          <p:cNvPr id="70" name="Google Shape;70;p15"/>
          <p:cNvSpPr txBox="1"/>
          <p:nvPr/>
        </p:nvSpPr>
        <p:spPr>
          <a:xfrm>
            <a:off x="462375" y="563600"/>
            <a:ext cx="7519500" cy="5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Quattrocento Sans"/>
              <a:buNone/>
            </a:pPr>
            <a:r>
              <a:rPr lang="en" sz="33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Online Tutorials/Office Hours Survey</a:t>
            </a:r>
            <a:endParaRPr sz="33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71" name="Google Shape;7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57488" y="1804650"/>
            <a:ext cx="3129273" cy="31292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/>
          <p:nvPr>
            <p:ph idx="1" type="body"/>
          </p:nvPr>
        </p:nvSpPr>
        <p:spPr>
          <a:xfrm>
            <a:off x="172500" y="1179325"/>
            <a:ext cx="8859900" cy="27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42900" lvl="0" marL="444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▪"/>
            </a:pPr>
            <a:r>
              <a:rPr lang="en"/>
              <a:t>Programming is awesome!</a:t>
            </a:r>
            <a:endParaRPr sz="2100"/>
          </a:p>
          <a:p>
            <a:pPr indent="-342900" lvl="0" marL="444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▪"/>
            </a:pPr>
            <a:r>
              <a:rPr lang="en" sz="2100"/>
              <a:t>Computers are everywhere, programming is a boundless opportunity</a:t>
            </a:r>
            <a:endParaRPr/>
          </a:p>
          <a:p>
            <a:pPr indent="-342900" lvl="0" marL="444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▪"/>
            </a:pPr>
            <a:r>
              <a:rPr lang="en" sz="2100"/>
              <a:t>Software engineering can be applied to almost any context in the world</a:t>
            </a:r>
            <a:endParaRPr/>
          </a:p>
          <a:p>
            <a:pPr indent="-3810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</a:pPr>
            <a:r>
              <a:t/>
            </a:r>
            <a:endParaRPr/>
          </a:p>
        </p:txBody>
      </p:sp>
      <p:pic>
        <p:nvPicPr>
          <p:cNvPr id="77" name="Google Shape;7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501" y="2948995"/>
            <a:ext cx="2231225" cy="199128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8" name="Google Shape;78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40600" y="2406399"/>
            <a:ext cx="2383326" cy="1340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92375" y="3778365"/>
            <a:ext cx="1877400" cy="1165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51525" y="2571750"/>
            <a:ext cx="1776875" cy="2258125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81" name="Google Shape;81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487476" y="3850500"/>
            <a:ext cx="1547350" cy="1089775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6"/>
          <p:cNvSpPr txBox="1"/>
          <p:nvPr/>
        </p:nvSpPr>
        <p:spPr>
          <a:xfrm>
            <a:off x="7129063" y="4764575"/>
            <a:ext cx="18774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1"/>
                </a:solidFill>
              </a:rPr>
              <a:t>Source: © Townshend et al, 2021 Science</a:t>
            </a:r>
            <a:endParaRPr sz="700">
              <a:solidFill>
                <a:schemeClr val="lt1"/>
              </a:solidFill>
            </a:endParaRPr>
          </a:p>
        </p:txBody>
      </p:sp>
      <p:pic>
        <p:nvPicPr>
          <p:cNvPr id="83" name="Google Shape;83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070125" y="3493184"/>
            <a:ext cx="1081051" cy="1509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018250" y="2406400"/>
            <a:ext cx="1776875" cy="99505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6"/>
          <p:cNvSpPr txBox="1"/>
          <p:nvPr/>
        </p:nvSpPr>
        <p:spPr>
          <a:xfrm>
            <a:off x="462375" y="563603"/>
            <a:ext cx="6390600" cy="5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Quattrocento Sans"/>
              <a:buNone/>
            </a:pPr>
            <a:r>
              <a:rPr lang="en" sz="33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Why code?</a:t>
            </a:r>
            <a:r>
              <a:rPr baseline="30000" lang="en" sz="33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1</a:t>
            </a:r>
            <a:endParaRPr sz="33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/>
          <p:cNvSpPr txBox="1"/>
          <p:nvPr>
            <p:ph idx="1" type="body"/>
          </p:nvPr>
        </p:nvSpPr>
        <p:spPr>
          <a:xfrm>
            <a:off x="172500" y="1179325"/>
            <a:ext cx="8859900" cy="27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42900" lvl="0" marL="444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▪"/>
            </a:pPr>
            <a:r>
              <a:rPr lang="en"/>
              <a:t>Regardless of background, coding is always an achievable skill</a:t>
            </a:r>
            <a:endParaRPr sz="2100"/>
          </a:p>
          <a:p>
            <a:pPr indent="-342900" lvl="0" marL="444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▪"/>
            </a:pPr>
            <a:r>
              <a:rPr lang="en"/>
              <a:t>Software engineering can be applied to almost any context in the world</a:t>
            </a:r>
            <a:endParaRPr/>
          </a:p>
          <a:p>
            <a:pPr indent="-342900" lvl="0" marL="444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▪"/>
            </a:pPr>
            <a:r>
              <a:rPr b="1" lang="en"/>
              <a:t>NEVER THINK THAT YOU “CAN'T UNDERSTAND” CODING</a:t>
            </a:r>
            <a:endParaRPr b="1"/>
          </a:p>
          <a:p>
            <a:pPr indent="-3810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</a:pPr>
            <a:r>
              <a:t/>
            </a:r>
            <a:endParaRPr/>
          </a:p>
        </p:txBody>
      </p:sp>
      <p:pic>
        <p:nvPicPr>
          <p:cNvPr id="91" name="Google Shape;9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501" y="2948995"/>
            <a:ext cx="2231225" cy="199128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92" name="Google Shape;9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40600" y="2406399"/>
            <a:ext cx="2383326" cy="1340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92375" y="3778365"/>
            <a:ext cx="1877400" cy="1165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55525" y="2571750"/>
            <a:ext cx="1776875" cy="2258125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95" name="Google Shape;95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487476" y="3850500"/>
            <a:ext cx="1547350" cy="1089775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7"/>
          <p:cNvSpPr txBox="1"/>
          <p:nvPr/>
        </p:nvSpPr>
        <p:spPr>
          <a:xfrm>
            <a:off x="7129063" y="4764575"/>
            <a:ext cx="18774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1"/>
                </a:solidFill>
              </a:rPr>
              <a:t>Source: © Townshend et al, 2021 Science</a:t>
            </a:r>
            <a:endParaRPr sz="700">
              <a:solidFill>
                <a:schemeClr val="lt1"/>
              </a:solidFill>
            </a:endParaRPr>
          </a:p>
        </p:txBody>
      </p:sp>
      <p:pic>
        <p:nvPicPr>
          <p:cNvPr id="97" name="Google Shape;97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070125" y="3493184"/>
            <a:ext cx="1081051" cy="1509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018250" y="2406400"/>
            <a:ext cx="1776875" cy="99505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7"/>
          <p:cNvSpPr txBox="1"/>
          <p:nvPr/>
        </p:nvSpPr>
        <p:spPr>
          <a:xfrm>
            <a:off x="462375" y="563603"/>
            <a:ext cx="6390600" cy="5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Quattrocento Sans"/>
              <a:buNone/>
            </a:pPr>
            <a:r>
              <a:rPr lang="en" sz="33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Why code?</a:t>
            </a:r>
            <a:r>
              <a:rPr baseline="30000" lang="en" sz="33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2</a:t>
            </a:r>
            <a:endParaRPr sz="33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8"/>
          <p:cNvSpPr txBox="1"/>
          <p:nvPr/>
        </p:nvSpPr>
        <p:spPr>
          <a:xfrm>
            <a:off x="1376775" y="2813243"/>
            <a:ext cx="6390600" cy="78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 lnSpcReduction="20000"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44445"/>
              </a:buClr>
              <a:buSzPts val="3300"/>
              <a:buFont typeface="Quattrocento Sans"/>
              <a:buNone/>
            </a:pPr>
            <a:r>
              <a:rPr b="0" i="0" lang="en" sz="3300" u="none" cap="none" strike="noStrike">
                <a:solidFill>
                  <a:srgbClr val="444445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What would you want to ideally learn how to do with computers?</a:t>
            </a:r>
            <a:endParaRPr b="0" i="0" sz="3300" u="none" cap="none" strike="noStrike">
              <a:solidFill>
                <a:srgbClr val="444445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descr="Icon&#10;&#10;Description automatically generated" id="105" name="Google Shape;105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14788" y="1540643"/>
            <a:ext cx="1114424" cy="1114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APS106_Theme">
  <a:themeElements>
    <a:clrScheme name="Custom 2">
      <a:dk1>
        <a:srgbClr val="444445"/>
      </a:dk1>
      <a:lt1>
        <a:srgbClr val="000000"/>
      </a:lt1>
      <a:dk2>
        <a:srgbClr val="7B8994"/>
      </a:dk2>
      <a:lt2>
        <a:srgbClr val="3D464D"/>
      </a:lt2>
      <a:accent1>
        <a:srgbClr val="0061FF"/>
      </a:accent1>
      <a:accent2>
        <a:srgbClr val="0061FF"/>
      </a:accent2>
      <a:accent3>
        <a:srgbClr val="0061FF"/>
      </a:accent3>
      <a:accent4>
        <a:srgbClr val="7B8994"/>
      </a:accent4>
      <a:accent5>
        <a:srgbClr val="7B8994"/>
      </a:accent5>
      <a:accent6>
        <a:srgbClr val="F7B41A"/>
      </a:accent6>
      <a:hlink>
        <a:srgbClr val="3D464D"/>
      </a:hlink>
      <a:folHlink>
        <a:srgbClr val="3D464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